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33"/>
  </p:notesMasterIdLst>
  <p:sldIdLst>
    <p:sldId id="441" r:id="rId2"/>
    <p:sldId id="413" r:id="rId3"/>
    <p:sldId id="403" r:id="rId4"/>
    <p:sldId id="404" r:id="rId5"/>
    <p:sldId id="409" r:id="rId6"/>
    <p:sldId id="408" r:id="rId7"/>
    <p:sldId id="412" r:id="rId8"/>
    <p:sldId id="411" r:id="rId9"/>
    <p:sldId id="410" r:id="rId10"/>
    <p:sldId id="405" r:id="rId11"/>
    <p:sldId id="402" r:id="rId12"/>
    <p:sldId id="415" r:id="rId13"/>
    <p:sldId id="414" r:id="rId14"/>
    <p:sldId id="429" r:id="rId15"/>
    <p:sldId id="428" r:id="rId16"/>
    <p:sldId id="427" r:id="rId17"/>
    <p:sldId id="426" r:id="rId18"/>
    <p:sldId id="425" r:id="rId19"/>
    <p:sldId id="424" r:id="rId20"/>
    <p:sldId id="423" r:id="rId21"/>
    <p:sldId id="422" r:id="rId22"/>
    <p:sldId id="421" r:id="rId23"/>
    <p:sldId id="420" r:id="rId24"/>
    <p:sldId id="419" r:id="rId25"/>
    <p:sldId id="418" r:id="rId26"/>
    <p:sldId id="417" r:id="rId27"/>
    <p:sldId id="432" r:id="rId28"/>
    <p:sldId id="431" r:id="rId29"/>
    <p:sldId id="436" r:id="rId30"/>
    <p:sldId id="440" r:id="rId31"/>
    <p:sldId id="439" r:id="rId32"/>
  </p:sldIdLst>
  <p:sldSz cx="9906000" cy="6858000" type="A4"/>
  <p:notesSz cx="7099300" cy="10234613"/>
  <p:embeddedFontLst>
    <p:embeddedFont>
      <p:font typeface="Wingdings 3" panose="05040102010807070707" pitchFamily="18" charset="2"/>
      <p:regular r:id="rId34"/>
    </p:embeddedFont>
    <p:embeddedFont>
      <p:font typeface="ＭＳ Ｐゴシック" panose="020B0600070205080204" pitchFamily="34" charset="-128"/>
      <p:regular r:id="rId3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2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0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16/08/2016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-2003-Dokument2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-2003-Dokument3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-2003-Dokument4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8.emf"/><Relationship Id="rId4" Type="http://schemas.openxmlformats.org/officeDocument/2006/relationships/image" Target="../media/image15.emf"/><Relationship Id="rId9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9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6.e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-2003-Dokument1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7.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BEKUNDETE PRÄFERENZEN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2977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69788"/>
          </a:xfrm>
        </p:spPr>
        <p:txBody>
          <a:bodyPr/>
          <a:lstStyle/>
          <a:p>
            <a:r>
              <a:rPr lang="de-DE" dirty="0"/>
              <a:t>Überprüfung der </a:t>
            </a:r>
            <a:r>
              <a:rPr lang="de-DE" dirty="0" err="1"/>
              <a:t>daten</a:t>
            </a:r>
            <a:r>
              <a:rPr lang="de-DE" dirty="0"/>
              <a:t>, ob das warp verletzt wurde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993" y="2256314"/>
            <a:ext cx="4069846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6216396" y="2355533"/>
            <a:ext cx="0" cy="383381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5216525" y="3299079"/>
            <a:ext cx="378618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Rectangle 13" descr="10%"/>
          <p:cNvSpPr>
            <a:spLocks noChangeArrowheads="1"/>
          </p:cNvSpPr>
          <p:nvPr/>
        </p:nvSpPr>
        <p:spPr bwMode="auto">
          <a:xfrm>
            <a:off x="6230144" y="3377089"/>
            <a:ext cx="879475" cy="895350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3" descr="10%"/>
          <p:cNvSpPr>
            <a:spLocks noChangeArrowheads="1"/>
          </p:cNvSpPr>
          <p:nvPr/>
        </p:nvSpPr>
        <p:spPr bwMode="auto">
          <a:xfrm>
            <a:off x="5216525" y="2333626"/>
            <a:ext cx="879475" cy="895350"/>
          </a:xfrm>
          <a:prstGeom prst="rect">
            <a:avLst/>
          </a:prstGeom>
          <a:pattFill prst="pct10">
            <a:fgClr>
              <a:schemeClr val="tx2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2" name="Rectangle 13" descr="10%"/>
          <p:cNvSpPr>
            <a:spLocks noChangeArrowheads="1"/>
          </p:cNvSpPr>
          <p:nvPr/>
        </p:nvSpPr>
        <p:spPr bwMode="auto">
          <a:xfrm>
            <a:off x="7241888" y="4272439"/>
            <a:ext cx="879475" cy="895350"/>
          </a:xfrm>
          <a:prstGeom prst="rect">
            <a:avLst/>
          </a:prstGeom>
          <a:pattFill prst="pct10">
            <a:fgClr>
              <a:schemeClr val="tx2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3" name="Rectangle 13" descr="10%"/>
          <p:cNvSpPr>
            <a:spLocks noChangeArrowheads="1"/>
          </p:cNvSpPr>
          <p:nvPr/>
        </p:nvSpPr>
        <p:spPr bwMode="auto">
          <a:xfrm>
            <a:off x="8121364" y="5248085"/>
            <a:ext cx="879475" cy="895350"/>
          </a:xfrm>
          <a:prstGeom prst="rect">
            <a:avLst/>
          </a:prstGeom>
          <a:pattFill prst="pct10">
            <a:fgClr>
              <a:schemeClr val="tx2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 rot="2580000">
            <a:off x="7219805" y="2938939"/>
            <a:ext cx="863600" cy="3562350"/>
          </a:xfrm>
          <a:prstGeom prst="ellips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112108" y="2475049"/>
            <a:ext cx="34964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1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IST GEGENÜBER (5, 4) ALS DIREKT BEVORZUGT BEKUNDET, ABER (5, 4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IST GEGENÜBER (10, 1) ALS DIREKT BEVORZUGT BEKUNDET.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DAHER IST DAS WARP DURCH DIE DATEN VERLETZT.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90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77119"/>
            <a:ext cx="8695857" cy="369101"/>
          </a:xfrm>
        </p:spPr>
        <p:txBody>
          <a:bodyPr/>
          <a:lstStyle/>
          <a:p>
            <a:r>
              <a:rPr lang="de-DE" dirty="0"/>
              <a:t>Überprüfung der </a:t>
            </a:r>
            <a:r>
              <a:rPr lang="de-DE" dirty="0" err="1"/>
              <a:t>daten</a:t>
            </a:r>
            <a:r>
              <a:rPr lang="de-DE" dirty="0"/>
              <a:t>, ob das warp verletzt wurde </a:t>
            </a:r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24000" y="1676400"/>
            <a:ext cx="0" cy="3581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24000" y="5257800"/>
            <a:ext cx="4267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524000" y="2057400"/>
            <a:ext cx="1905000" cy="3200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1524000" y="2514600"/>
            <a:ext cx="2743200" cy="27432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1801813" y="2116138"/>
            <a:ext cx="922337" cy="13843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24000" y="3352800"/>
            <a:ext cx="3200400" cy="190500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3041650" y="3559175"/>
            <a:ext cx="577850" cy="4619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26"/>
          <p:cNvSpPr>
            <a:spLocks noChangeArrowheads="1"/>
          </p:cNvSpPr>
          <p:nvPr/>
        </p:nvSpPr>
        <p:spPr bwMode="auto">
          <a:xfrm>
            <a:off x="2190750" y="3309938"/>
            <a:ext cx="309563" cy="3095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25"/>
          <p:cNvSpPr>
            <a:spLocks noChangeArrowheads="1"/>
          </p:cNvSpPr>
          <p:nvPr/>
        </p:nvSpPr>
        <p:spPr bwMode="auto">
          <a:xfrm>
            <a:off x="2190750" y="3690938"/>
            <a:ext cx="309563" cy="309562"/>
          </a:xfrm>
          <a:prstGeom prst="ellipse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Oval 24"/>
          <p:cNvSpPr>
            <a:spLocks noChangeArrowheads="1"/>
          </p:cNvSpPr>
          <p:nvPr/>
        </p:nvSpPr>
        <p:spPr bwMode="auto">
          <a:xfrm>
            <a:off x="3905250" y="4881563"/>
            <a:ext cx="309563" cy="309562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724150" y="1753866"/>
            <a:ext cx="21723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000" b="1" dirty="0">
                <a:solidFill>
                  <a:srgbClr val="00CC00"/>
                </a:solidFill>
              </a:rPr>
              <a:t>(5</a:t>
            </a:r>
            <a:r>
              <a:rPr lang="en-US" altLang="de-DE" sz="2000" b="1" dirty="0" smtClean="0">
                <a:solidFill>
                  <a:srgbClr val="00CC00"/>
                </a:solidFill>
              </a:rPr>
              <a:t>, 4</a:t>
            </a:r>
            <a:r>
              <a:rPr lang="en-US" altLang="de-DE" sz="2000" b="1" dirty="0">
                <a:solidFill>
                  <a:srgbClr val="00CC00"/>
                </a:solidFill>
              </a:rPr>
              <a:t>)</a:t>
            </a:r>
            <a:r>
              <a:rPr lang="en-US" altLang="de-DE" sz="2000" b="1" dirty="0"/>
              <a:t>     </a:t>
            </a:r>
            <a:r>
              <a:rPr lang="en-US" altLang="de-DE" sz="2000" b="1" dirty="0" smtClean="0"/>
              <a:t>       </a:t>
            </a:r>
            <a:r>
              <a:rPr lang="en-US" altLang="de-DE" sz="2000" b="1" dirty="0" smtClean="0">
                <a:solidFill>
                  <a:schemeClr val="hlink"/>
                </a:solidFill>
              </a:rPr>
              <a:t>(</a:t>
            </a:r>
            <a:r>
              <a:rPr lang="en-US" altLang="de-DE" sz="2000" b="1" dirty="0">
                <a:solidFill>
                  <a:schemeClr val="hlink"/>
                </a:solidFill>
              </a:rPr>
              <a:t>10</a:t>
            </a:r>
            <a:r>
              <a:rPr lang="en-US" altLang="de-DE" sz="2000" b="1" dirty="0" smtClean="0">
                <a:solidFill>
                  <a:schemeClr val="hlink"/>
                </a:solidFill>
              </a:rPr>
              <a:t>, 1</a:t>
            </a:r>
            <a:r>
              <a:rPr lang="en-US" altLang="de-DE" sz="2000" b="1" dirty="0">
                <a:solidFill>
                  <a:schemeClr val="hlink"/>
                </a:solidFill>
              </a:rPr>
              <a:t>)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366" y="2046542"/>
            <a:ext cx="58578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94063" y="1420521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hteck 16"/>
          <p:cNvSpPr/>
          <p:nvPr/>
        </p:nvSpPr>
        <p:spPr>
          <a:xfrm>
            <a:off x="4216260" y="3244334"/>
            <a:ext cx="24039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000" b="1" dirty="0">
                <a:solidFill>
                  <a:schemeClr val="hlink"/>
                </a:solidFill>
              </a:rPr>
              <a:t>(10</a:t>
            </a:r>
            <a:r>
              <a:rPr lang="en-US" altLang="de-DE" sz="2000" b="1" dirty="0" smtClean="0">
                <a:solidFill>
                  <a:schemeClr val="hlink"/>
                </a:solidFill>
              </a:rPr>
              <a:t>, 1</a:t>
            </a:r>
            <a:r>
              <a:rPr lang="en-US" altLang="de-DE" sz="2000" b="1" dirty="0">
                <a:solidFill>
                  <a:schemeClr val="hlink"/>
                </a:solidFill>
              </a:rPr>
              <a:t>)</a:t>
            </a:r>
            <a:r>
              <a:rPr lang="en-US" altLang="de-DE" sz="2000" b="1" dirty="0"/>
              <a:t>     </a:t>
            </a:r>
            <a:r>
              <a:rPr lang="en-US" altLang="de-DE" sz="2000" b="1" dirty="0" smtClean="0"/>
              <a:t>          </a:t>
            </a:r>
            <a:r>
              <a:rPr lang="en-US" altLang="de-DE" sz="2000" b="1" dirty="0" smtClean="0">
                <a:solidFill>
                  <a:srgbClr val="00CC00"/>
                </a:solidFill>
              </a:rPr>
              <a:t>(</a:t>
            </a:r>
            <a:r>
              <a:rPr lang="en-US" altLang="de-DE" sz="2000" b="1" dirty="0">
                <a:solidFill>
                  <a:srgbClr val="00CC00"/>
                </a:solidFill>
              </a:rPr>
              <a:t>5</a:t>
            </a:r>
            <a:r>
              <a:rPr lang="en-US" altLang="de-DE" sz="2000" b="1" dirty="0" smtClean="0">
                <a:solidFill>
                  <a:srgbClr val="00CC00"/>
                </a:solidFill>
              </a:rPr>
              <a:t>, 4</a:t>
            </a:r>
            <a:r>
              <a:rPr lang="en-US" altLang="de-DE" sz="2000" b="1" dirty="0">
                <a:solidFill>
                  <a:srgbClr val="00CC00"/>
                </a:solidFill>
              </a:rPr>
              <a:t>)</a:t>
            </a:r>
          </a:p>
        </p:txBody>
      </p:sp>
      <p:sp>
        <p:nvSpPr>
          <p:cNvPr id="18" name="Rechteck 17"/>
          <p:cNvSpPr/>
          <p:nvPr/>
        </p:nvSpPr>
        <p:spPr>
          <a:xfrm>
            <a:off x="5241820" y="36148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2400" b="1" dirty="0">
                <a:solidFill>
                  <a:srgbClr val="000000"/>
                </a:solidFill>
                <a:latin typeface="Arial" pitchFamily="34" charset="0"/>
              </a:rPr>
              <a:t>D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947016" y="2933700"/>
            <a:ext cx="94248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930275" y="1388891"/>
            <a:ext cx="399148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5811838" y="5191125"/>
            <a:ext cx="399148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800" dirty="0"/>
              <a:t>x</a:t>
            </a:r>
            <a:r>
              <a:rPr lang="en-US" altLang="de-DE" sz="1800" baseline="-25000" dirty="0"/>
              <a:t>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88891"/>
            <a:ext cx="8697417" cy="481188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118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STARKE AXIOM DER BEKUNDETEN PRÄFERENZEN (SARP)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4871" y="2168526"/>
            <a:ext cx="8697417" cy="4032250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altLang="de-DE" sz="1600" dirty="0" smtClean="0">
              <a:ea typeface="ＭＳ Ｐゴシック"/>
              <a:cs typeface="ＭＳ Ｐゴシック"/>
            </a:endParaRPr>
          </a:p>
          <a:p>
            <a:pPr>
              <a:lnSpc>
                <a:spcPct val="150000"/>
              </a:lnSpc>
            </a:pP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Wenn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das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bündel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x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gegenüber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bündel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y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direkt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oder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indirekt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bevorzugt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bekundet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dann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niemals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das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bündel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y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gegenüber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dem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bündel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x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direkt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oder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indirekt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bevorzugt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d. h.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damit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ist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das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sarp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(= strong axiom of revealed preference)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erfüllt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666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8367" y="1497649"/>
            <a:ext cx="8936737" cy="497205"/>
          </a:xfrm>
        </p:spPr>
        <p:txBody>
          <a:bodyPr/>
          <a:lstStyle/>
          <a:p>
            <a:r>
              <a:rPr lang="de-DE" dirty="0" smtClean="0"/>
              <a:t>Überprüfung des starken </a:t>
            </a:r>
            <a:r>
              <a:rPr lang="de-DE" dirty="0" err="1" smtClean="0"/>
              <a:t>axioms</a:t>
            </a:r>
            <a:r>
              <a:rPr lang="de-DE" dirty="0" smtClean="0"/>
              <a:t> der bekundeten </a:t>
            </a:r>
            <a:r>
              <a:rPr lang="de-DE" dirty="0" err="1" smtClean="0"/>
              <a:t>präferenzen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en-US" altLang="de-DE" sz="1600" dirty="0" smtClean="0">
                <a:ea typeface="ＭＳ Ｐゴシック"/>
                <a:cs typeface="ＭＳ Ｐゴシック"/>
              </a:rPr>
              <a:t>	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gegeben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seien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folgenden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:</a:t>
            </a:r>
          </a:p>
          <a:p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A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(1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3, 10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	 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(3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1, 4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B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(4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3, 6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 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	 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(2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5, 3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C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(1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1, 5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 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 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(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4, 4, 3)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07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679" y="630253"/>
            <a:ext cx="8942153" cy="497205"/>
          </a:xfrm>
        </p:spPr>
        <p:txBody>
          <a:bodyPr/>
          <a:lstStyle/>
          <a:p>
            <a:r>
              <a:rPr lang="de-DE" dirty="0"/>
              <a:t>Überprüfung des starken </a:t>
            </a:r>
            <a:r>
              <a:rPr lang="de-DE" dirty="0" err="1"/>
              <a:t>axioms</a:t>
            </a:r>
            <a:r>
              <a:rPr lang="de-DE" dirty="0"/>
              <a:t> der bekundeten präferenzen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069760"/>
              </p:ext>
            </p:extLst>
          </p:nvPr>
        </p:nvGraphicFramePr>
        <p:xfrm>
          <a:off x="651288" y="1550543"/>
          <a:ext cx="5434012" cy="399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Document" r:id="rId3" imgW="6106216" imgH="4487523" progId="Word.Document.8">
                  <p:embed/>
                </p:oleObj>
              </mc:Choice>
              <mc:Fallback>
                <p:oleObj name="Document" r:id="rId3" imgW="6106216" imgH="4487523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288" y="1550543"/>
                        <a:ext cx="5434012" cy="399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891539" y="1981200"/>
            <a:ext cx="1472579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2479929" y="1550543"/>
            <a:ext cx="0" cy="38481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561594" y="2498598"/>
            <a:ext cx="474345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3297839" y="4038968"/>
            <a:ext cx="927100" cy="927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595740" y="3320046"/>
            <a:ext cx="927100" cy="927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4224939" y="2498598"/>
            <a:ext cx="927100" cy="927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dirty="0"/>
          </a:p>
        </p:txBody>
      </p:sp>
      <p:sp>
        <p:nvSpPr>
          <p:cNvPr id="14" name="Rechteck 13"/>
          <p:cNvSpPr/>
          <p:nvPr/>
        </p:nvSpPr>
        <p:spPr>
          <a:xfrm>
            <a:off x="5305044" y="1440107"/>
            <a:ext cx="43997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ClrTx/>
              <a:buSzTx/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 FALL A IST DAS BÜNDEL A GEGENÜBER DEM BÜNDEL C ALS DIREKT BEVORZUGT BEKUNDET. 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ClrTx/>
              <a:buSzTx/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 FALL B IST DAS BÜNDEL B GEGENÜBER DEM BÜNDEL A ALS DIREKT BEVORZUGT BEKUNDET. 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ClrTx/>
              <a:buSzTx/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 FALL C IST DAS BÜNDEL C GEGENÜBER DEM BÜNDEL B ALS DIREKT BEVORZUGT BEKUNDET. 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DATEN VERLETZEN DAS WARP NICHT.</a:t>
            </a:r>
            <a:endParaRPr lang="en-US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3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0968" y="607312"/>
            <a:ext cx="8886327" cy="497205"/>
          </a:xfrm>
        </p:spPr>
        <p:txBody>
          <a:bodyPr/>
          <a:lstStyle/>
          <a:p>
            <a:r>
              <a:rPr lang="de-DE" dirty="0"/>
              <a:t>Überprüfung des starken </a:t>
            </a:r>
            <a:r>
              <a:rPr lang="de-DE" dirty="0" err="1"/>
              <a:t>axioms</a:t>
            </a:r>
            <a:r>
              <a:rPr lang="de-DE" dirty="0"/>
              <a:t> der bekundeten präferenzen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770798"/>
              </p:ext>
            </p:extLst>
          </p:nvPr>
        </p:nvGraphicFramePr>
        <p:xfrm>
          <a:off x="2387600" y="1149350"/>
          <a:ext cx="4478338" cy="412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Document" r:id="rId3" imgW="6282276" imgH="5789795" progId="Word.Document.8">
                  <p:embed/>
                </p:oleObj>
              </mc:Choice>
              <mc:Fallback>
                <p:oleObj name="Document" r:id="rId3" imgW="6282276" imgH="5789795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600" y="1149350"/>
                        <a:ext cx="4478338" cy="412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739566" y="1159794"/>
            <a:ext cx="0" cy="3303922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505578" y="1965409"/>
            <a:ext cx="5218696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Rectangle 4" descr="10%"/>
          <p:cNvSpPr>
            <a:spLocks noChangeArrowheads="1"/>
          </p:cNvSpPr>
          <p:nvPr/>
        </p:nvSpPr>
        <p:spPr bwMode="auto">
          <a:xfrm>
            <a:off x="3826041" y="2029702"/>
            <a:ext cx="766011" cy="761750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Rectangle 4" descr="10%"/>
          <p:cNvSpPr>
            <a:spLocks noChangeArrowheads="1"/>
          </p:cNvSpPr>
          <p:nvPr/>
        </p:nvSpPr>
        <p:spPr bwMode="auto">
          <a:xfrm>
            <a:off x="4688682" y="2791452"/>
            <a:ext cx="954129" cy="793959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4" descr="10%"/>
          <p:cNvSpPr>
            <a:spLocks noChangeArrowheads="1"/>
          </p:cNvSpPr>
          <p:nvPr/>
        </p:nvSpPr>
        <p:spPr bwMode="auto">
          <a:xfrm>
            <a:off x="5788819" y="3683293"/>
            <a:ext cx="936834" cy="780423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935445" y="2053896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3200" b="1" dirty="0" smtClean="0">
                <a:solidFill>
                  <a:srgbClr val="000000"/>
                </a:solidFill>
                <a:latin typeface="Arial" pitchFamily="34" charset="0"/>
              </a:rPr>
              <a:t>I</a:t>
            </a:r>
            <a:endParaRPr lang="en-US" altLang="de-DE" sz="3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059807" y="3745514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3200" b="1" dirty="0">
                <a:solidFill>
                  <a:srgbClr val="000000"/>
                </a:solidFill>
                <a:latin typeface="Arial" pitchFamily="34" charset="0"/>
              </a:rPr>
              <a:t>I</a:t>
            </a:r>
          </a:p>
        </p:txBody>
      </p:sp>
      <p:sp>
        <p:nvSpPr>
          <p:cNvPr id="15" name="Rechteck 14"/>
          <p:cNvSpPr/>
          <p:nvPr/>
        </p:nvSpPr>
        <p:spPr>
          <a:xfrm>
            <a:off x="6009380" y="2896043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3200" b="1" dirty="0">
                <a:solidFill>
                  <a:srgbClr val="000000"/>
                </a:solidFill>
                <a:latin typeface="Arial" pitchFamily="34" charset="0"/>
              </a:rPr>
              <a:t>I</a:t>
            </a:r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 rot="18666791">
            <a:off x="3578225" y="2312027"/>
            <a:ext cx="2220913" cy="958850"/>
          </a:xfrm>
          <a:prstGeom prst="ellips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 rot="19378170">
            <a:off x="3596286" y="2601849"/>
            <a:ext cx="3513137" cy="1173163"/>
          </a:xfrm>
          <a:prstGeom prst="ellips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 rot="19003019">
            <a:off x="4671352" y="3303880"/>
            <a:ext cx="2039938" cy="758825"/>
          </a:xfrm>
          <a:prstGeom prst="ellips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84272" y="2344464"/>
            <a:ext cx="20213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DATEN VERLETZEN ZWAR NICHT DAS WARP, ABER ES GIBT DREI VERLETZUNGEN DES SARP. </a:t>
            </a:r>
            <a:endParaRPr lang="en-US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94" y="655439"/>
            <a:ext cx="8915401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Überprüfung des starken </a:t>
            </a:r>
            <a:r>
              <a:rPr lang="de-DE" dirty="0" err="1">
                <a:solidFill>
                  <a:srgbClr val="000000"/>
                </a:solidFill>
              </a:rPr>
              <a:t>axioms</a:t>
            </a:r>
            <a:r>
              <a:rPr lang="de-DE" dirty="0">
                <a:solidFill>
                  <a:srgbClr val="000000"/>
                </a:solidFill>
              </a:rPr>
              <a:t> der bekundeten präferenzen </a:t>
            </a:r>
            <a:r>
              <a:rPr lang="de-DE" dirty="0" smtClean="0">
                <a:solidFill>
                  <a:srgbClr val="000000"/>
                </a:solidFill>
              </a:rPr>
              <a:t>(4)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55032"/>
            <a:ext cx="8697417" cy="5045744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dirty="0" smtClean="0"/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Dass die Daten das SARP erfüllen, ist eine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notwendige und hinreichende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Bedingung, damit es eine Normale Präferenzrelation gibt, die diesen Daten genügt.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drei Daten können somit nicht von Indifferenzkurven im Normalfall stammen.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 haben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dem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SARp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genügen.</a:t>
            </a:r>
          </a:p>
          <a:p>
            <a:pPr>
              <a:lnSpc>
                <a:spcPct val="150000"/>
              </a:lnSpc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können wir damit näherungsweise die Indifferenzkurven des 	Konsumenten wiedergewinnen – und wenn ja, Wie?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39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Entscheidungen eines </a:t>
            </a:r>
            <a:r>
              <a:rPr lang="de-DE" dirty="0" err="1" smtClean="0"/>
              <a:t>konsumenten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2813">
              <a:lnSpc>
                <a:spcPct val="150000"/>
              </a:lnSpc>
            </a:pPr>
            <a:r>
              <a:rPr lang="en-US" altLang="de-DE" sz="1600" dirty="0">
                <a:ea typeface="ＭＳ Ｐゴシック"/>
                <a:cs typeface="ＭＳ Ｐゴシック"/>
              </a:rPr>
              <a:t/>
            </a:r>
            <a:br>
              <a:rPr lang="en-US" altLang="de-DE" sz="1600" dirty="0">
                <a:ea typeface="ＭＳ Ｐゴシック"/>
                <a:cs typeface="ＭＳ Ｐゴシック"/>
              </a:rPr>
            </a:b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Angenommen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wir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beobachten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</a:t>
            </a:r>
            <a:b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A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(p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(€1, €1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&amp; (x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(15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15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B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(p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(€2, €1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&amp; (x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(10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20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C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(p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(€1, €2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&amp; (x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(20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10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D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(p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(€2, €5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&amp; (x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(30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12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b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E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 (p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(€5, €2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&amp; (x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(12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30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).</a:t>
            </a:r>
          </a:p>
          <a:p>
            <a:pPr defTabSz="912813">
              <a:lnSpc>
                <a:spcPct val="150000"/>
              </a:lnSpc>
            </a:pP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Wo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liegt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indifferenzkurve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die das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bündel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A = (15, 15)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enthält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2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03564"/>
            <a:ext cx="8695857" cy="497205"/>
          </a:xfrm>
        </p:spPr>
        <p:txBody>
          <a:bodyPr/>
          <a:lstStyle/>
          <a:p>
            <a:r>
              <a:rPr lang="de-DE" dirty="0" smtClean="0"/>
              <a:t>Die direkten </a:t>
            </a:r>
            <a:r>
              <a:rPr lang="de-DE" dirty="0" err="1" smtClean="0"/>
              <a:t>präferenzrelationen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5471598"/>
              </p:ext>
            </p:extLst>
          </p:nvPr>
        </p:nvGraphicFramePr>
        <p:xfrm>
          <a:off x="1797050" y="1304925"/>
          <a:ext cx="6161088" cy="403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Document" r:id="rId3" imgW="6248917" imgH="4089007" progId="Word.Document.8">
                  <p:embed/>
                </p:oleObj>
              </mc:Choice>
              <mc:Fallback>
                <p:oleObj name="Document" r:id="rId3" imgW="6248917" imgH="4089007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0" y="1304925"/>
                        <a:ext cx="6161088" cy="403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1552075" y="5534527"/>
            <a:ext cx="6653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NUR DIE DIREKTEN BEKUNDUNGEN DER PRÄFERENZEN;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DAS WARP WIRD DURCH DIE DATEN NICHT VERLETZT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4" descr="10%"/>
          <p:cNvSpPr>
            <a:spLocks noChangeArrowheads="1"/>
          </p:cNvSpPr>
          <p:nvPr/>
        </p:nvSpPr>
        <p:spPr bwMode="auto">
          <a:xfrm>
            <a:off x="2959767" y="2014660"/>
            <a:ext cx="766011" cy="499940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Rectangle 4" descr="10%"/>
          <p:cNvSpPr>
            <a:spLocks noChangeArrowheads="1"/>
          </p:cNvSpPr>
          <p:nvPr/>
        </p:nvSpPr>
        <p:spPr bwMode="auto">
          <a:xfrm>
            <a:off x="4038599" y="2635541"/>
            <a:ext cx="766011" cy="480638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Rectangle 4" descr="10%"/>
          <p:cNvSpPr>
            <a:spLocks noChangeArrowheads="1"/>
          </p:cNvSpPr>
          <p:nvPr/>
        </p:nvSpPr>
        <p:spPr bwMode="auto">
          <a:xfrm>
            <a:off x="4969041" y="3260683"/>
            <a:ext cx="850231" cy="529640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4" descr="10%"/>
          <p:cNvSpPr>
            <a:spLocks noChangeArrowheads="1"/>
          </p:cNvSpPr>
          <p:nvPr/>
        </p:nvSpPr>
        <p:spPr bwMode="auto">
          <a:xfrm>
            <a:off x="6037845" y="3898356"/>
            <a:ext cx="766011" cy="553453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Rectangle 4" descr="10%"/>
          <p:cNvSpPr>
            <a:spLocks noChangeArrowheads="1"/>
          </p:cNvSpPr>
          <p:nvPr/>
        </p:nvSpPr>
        <p:spPr bwMode="auto">
          <a:xfrm>
            <a:off x="7026441" y="4536031"/>
            <a:ext cx="766011" cy="541295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8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Wiedergewinnung der </a:t>
            </a:r>
            <a:r>
              <a:rPr lang="de-DE" dirty="0" err="1" smtClean="0"/>
              <a:t>präferenzen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7256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Indirekt bekundete präferenzen liefern keine zusätzliche Information, daher ist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sowohl die direkten ALS AUCH indirekten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präferenzrelationen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zeigt, mit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direkten effekte identisch: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entscheidungen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sarp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erfüllen, gibt es eine „normale“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indifferenzbeziehung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welche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entscheidungen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abbilden kann.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814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 der bekundeten </a:t>
            </a:r>
            <a:r>
              <a:rPr lang="de-DE" dirty="0" err="1" smtClean="0"/>
              <a:t>präferenzen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 beobachten die Nachfragen (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Konsumentscheidugen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für unterschiedliche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budgets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einer Konsumentin.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liefert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über die Präferenzen der Konsumentin.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können 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hypothese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nutzen, ob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aus den vorhandenen güterbündeln das beste auswählt.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Anders ausgedrückt: wir wollen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auffinden.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87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221" y="559185"/>
            <a:ext cx="8695857" cy="497205"/>
          </a:xfrm>
        </p:spPr>
        <p:txBody>
          <a:bodyPr/>
          <a:lstStyle/>
          <a:p>
            <a:r>
              <a:rPr lang="de-DE" dirty="0"/>
              <a:t>Wiedergewinnung der </a:t>
            </a:r>
            <a:r>
              <a:rPr lang="de-DE" dirty="0" err="1"/>
              <a:t>präferenzen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33500" y="1524000"/>
            <a:ext cx="0" cy="4071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33500" y="5595938"/>
            <a:ext cx="4500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1333501" y="3409950"/>
            <a:ext cx="4138850" cy="165632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333500" y="3767138"/>
            <a:ext cx="3643313" cy="1828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1333500" y="2862263"/>
            <a:ext cx="2738438" cy="2733675"/>
          </a:xfrm>
          <a:prstGeom prst="line">
            <a:avLst/>
          </a:prstGeom>
          <a:noFill/>
          <a:ln w="25400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 flipV="1">
            <a:off x="1977080" y="1709387"/>
            <a:ext cx="1547169" cy="38865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333500" y="1957388"/>
            <a:ext cx="1833563" cy="363855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2316163" y="2749550"/>
            <a:ext cx="225425" cy="22542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125663" y="3654425"/>
            <a:ext cx="225425" cy="225425"/>
          </a:xfrm>
          <a:prstGeom prst="ellipse">
            <a:avLst/>
          </a:prstGeom>
          <a:solidFill>
            <a:srgbClr val="00CC00"/>
          </a:solidFill>
          <a:ln w="127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3959225" y="4392613"/>
            <a:ext cx="225425" cy="225425"/>
          </a:xfrm>
          <a:prstGeom prst="ellipse">
            <a:avLst/>
          </a:prstGeom>
          <a:solidFill>
            <a:srgbClr val="5F5F5F"/>
          </a:solidFill>
          <a:ln w="12700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36" y="4087672"/>
            <a:ext cx="237765" cy="23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hteck 16"/>
          <p:cNvSpPr/>
          <p:nvPr/>
        </p:nvSpPr>
        <p:spPr>
          <a:xfrm>
            <a:off x="2428875" y="2523709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E</a:t>
            </a:r>
          </a:p>
        </p:txBody>
      </p:sp>
      <p:sp>
        <p:nvSpPr>
          <p:cNvPr id="19" name="Rechteck 18"/>
          <p:cNvSpPr/>
          <p:nvPr/>
        </p:nvSpPr>
        <p:spPr>
          <a:xfrm>
            <a:off x="2339117" y="4283075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555555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20" name="Rechteck 19"/>
          <p:cNvSpPr/>
          <p:nvPr/>
        </p:nvSpPr>
        <p:spPr>
          <a:xfrm>
            <a:off x="2217109" y="3387317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712389" y="3136613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195221" y="4392613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de-DE" sz="1600" b="1" kern="0" dirty="0">
                <a:solidFill>
                  <a:srgbClr val="FF3300"/>
                </a:solidFill>
                <a:latin typeface="Arial" pitchFamily="34" charset="0"/>
              </a:rPr>
              <a:t>C</a:t>
            </a:r>
            <a:endParaRPr lang="de-DE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3054350" y="4583113"/>
            <a:ext cx="225425" cy="225425"/>
          </a:xfrm>
          <a:prstGeom prst="ellipse">
            <a:avLst/>
          </a:prstGeom>
          <a:solidFill>
            <a:srgbClr val="FF33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043884" y="4113798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</a:rPr>
              <a:t>D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4400925" y="1659285"/>
            <a:ext cx="3717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A: (p</a:t>
            </a:r>
            <a:r>
              <a:rPr lang="en-US" altLang="de-DE" sz="1600" b="1" baseline="-2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</a:t>
            </a:r>
            <a: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(x</a:t>
            </a:r>
            <a:r>
              <a:rPr lang="en-US" altLang="de-DE" sz="1600" b="1" baseline="-2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de-DE" sz="1600" b="1" baseline="-25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de-DE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15</a:t>
            </a:r>
            <a: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altLang="de-DE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B: (p</a:t>
            </a:r>
            <a:r>
              <a:rPr lang="en-US" altLang="de-DE" sz="1600" b="1" baseline="-250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</a:t>
            </a:r>
            <a:r>
              <a:rPr lang="en-US" altLang="de-DE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(x</a:t>
            </a:r>
            <a:r>
              <a:rPr lang="en-US" altLang="de-DE" sz="1600" b="1" baseline="-250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de-DE" sz="1600" b="1" baseline="-25000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de-DE" sz="1600" b="1" dirty="0" smtClean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</a:t>
            </a:r>
            <a:r>
              <a:rPr lang="en-US" altLang="de-DE" sz="16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C: (p</a:t>
            </a:r>
            <a:r>
              <a:rPr lang="en-US" altLang="de-DE" sz="1600" b="1" baseline="-250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</a:t>
            </a:r>
            <a:r>
              <a:rPr lang="en-US" altLang="de-DE" sz="16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(x</a:t>
            </a:r>
            <a:r>
              <a:rPr lang="en-US" altLang="de-DE" sz="1600" b="1" baseline="-250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de-DE" sz="1600" b="1" baseline="-25000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altLang="de-DE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10</a:t>
            </a:r>
            <a:r>
              <a:rPr lang="en-US" altLang="de-DE" sz="16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(p</a:t>
            </a:r>
            <a:r>
              <a:rPr lang="en-US" altLang="de-DE" sz="1600" b="1" baseline="-250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(2, 5); </a:t>
            </a:r>
            <a:r>
              <a:rPr lang="en-US" altLang="de-DE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de-DE" sz="1600" b="1" baseline="-250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de-DE" sz="1600" b="1" baseline="-250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12</a:t>
            </a:r>
            <a:r>
              <a:rPr lang="en-US" altLang="de-DE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E: (p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2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); (x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x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= (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30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27" name="Rechteck 26"/>
          <p:cNvSpPr/>
          <p:nvPr/>
        </p:nvSpPr>
        <p:spPr>
          <a:xfrm>
            <a:off x="977312" y="1540111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/>
              <a:t>x</a:t>
            </a:r>
            <a:r>
              <a:rPr lang="en-US" altLang="de-DE" sz="1600" b="1" baseline="-25000" dirty="0"/>
              <a:t>2</a:t>
            </a:r>
            <a:endParaRPr lang="de-DE" sz="1600" b="1" dirty="0"/>
          </a:p>
        </p:txBody>
      </p:sp>
      <p:sp>
        <p:nvSpPr>
          <p:cNvPr id="28" name="Rechteck 27"/>
          <p:cNvSpPr/>
          <p:nvPr/>
        </p:nvSpPr>
        <p:spPr>
          <a:xfrm>
            <a:off x="5472350" y="56063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2415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Wiedergewinnung der </a:t>
            </a:r>
            <a:r>
              <a:rPr lang="de-DE" dirty="0" err="1">
                <a:solidFill>
                  <a:srgbClr val="000000"/>
                </a:solidFill>
              </a:rPr>
              <a:t>präferenzen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de-DE" sz="1600" b="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BEGINNEN WIR MIT BÜNDELN, DIE GEGENÜBER A ALS WENIGER BEVORZUGT BEKUNDET SIND, ALSO B UND C. 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endParaRPr lang="en-US" altLang="de-DE" sz="1600" b="0" cap="none" spc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de-DE" sz="1600" b="0" cap="none" spc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 TRANSITIVITÄT SIND AUCH ALLE BÜNDEL UNTERHALB DER JEWEILS ZUGEHÖRIGEN BUDGETGERADEN GEGENÜBER A ALS WENIGER BEVORZUGT BEKUNDET. 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endParaRPr lang="en-US" altLang="de-DE" sz="1600" b="0" cap="none" spc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de-DE" sz="1600" b="0" cap="none" spc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HINGEGEN SIND DIE BÜNDEL D UND E GEGENÜBER A ALS BEVORZUGT BEKUNDET, UND DURCH TRANSITIVITÄT ALLE OBERHALB DER JEWEILS ZUGEHÖRIGEN BUDGETGERADEN LIEGENDEN BÜNDEL.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39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5189" y="751690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Wiedergewinnung der </a:t>
            </a:r>
            <a:r>
              <a:rPr lang="de-DE" dirty="0" err="1">
                <a:solidFill>
                  <a:srgbClr val="000000"/>
                </a:solidFill>
              </a:rPr>
              <a:t>präferenzen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(4)</a:t>
            </a:r>
            <a:r>
              <a:rPr lang="en-US" altLang="de-DE" dirty="0">
                <a:solidFill>
                  <a:srgbClr val="000000"/>
                </a:solidFill>
                <a:latin typeface="Arial" pitchFamily="34" charset="0"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2"/>
          <p:cNvSpPr>
            <a:spLocks noChangeShapeType="1"/>
          </p:cNvSpPr>
          <p:nvPr/>
        </p:nvSpPr>
        <p:spPr bwMode="auto">
          <a:xfrm>
            <a:off x="1333500" y="1524000"/>
            <a:ext cx="0" cy="4071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31"/>
          <p:cNvSpPr>
            <a:spLocks noChangeShapeType="1"/>
          </p:cNvSpPr>
          <p:nvPr/>
        </p:nvSpPr>
        <p:spPr bwMode="auto">
          <a:xfrm>
            <a:off x="1333500" y="5595938"/>
            <a:ext cx="4500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Freeform 25" descr="20%"/>
          <p:cNvSpPr>
            <a:spLocks/>
          </p:cNvSpPr>
          <p:nvPr/>
        </p:nvSpPr>
        <p:spPr bwMode="auto">
          <a:xfrm>
            <a:off x="1339850" y="1395413"/>
            <a:ext cx="1385888" cy="2814637"/>
          </a:xfrm>
          <a:custGeom>
            <a:avLst/>
            <a:gdLst>
              <a:gd name="T0" fmla="*/ 2147483647 w 873"/>
              <a:gd name="T1" fmla="*/ 2147483647 h 1773"/>
              <a:gd name="T2" fmla="*/ 0 w 873"/>
              <a:gd name="T3" fmla="*/ 2147483647 h 1773"/>
              <a:gd name="T4" fmla="*/ 2147483647 w 873"/>
              <a:gd name="T5" fmla="*/ 2147483647 h 1773"/>
              <a:gd name="T6" fmla="*/ 2147483647 w 873"/>
              <a:gd name="T7" fmla="*/ 2147483647 h 1773"/>
              <a:gd name="T8" fmla="*/ 2147483647 w 873"/>
              <a:gd name="T9" fmla="*/ 2147483647 h 1773"/>
              <a:gd name="T10" fmla="*/ 2147483647 w 873"/>
              <a:gd name="T11" fmla="*/ 0 h 1773"/>
              <a:gd name="T12" fmla="*/ 0 w 873"/>
              <a:gd name="T13" fmla="*/ 0 h 17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3"/>
              <a:gd name="T22" fmla="*/ 0 h 1773"/>
              <a:gd name="T23" fmla="*/ 873 w 873"/>
              <a:gd name="T24" fmla="*/ 1773 h 177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3" h="1773">
                <a:moveTo>
                  <a:pt x="9" y="9"/>
                </a:moveTo>
                <a:lnTo>
                  <a:pt x="0" y="336"/>
                </a:lnTo>
                <a:lnTo>
                  <a:pt x="582" y="1472"/>
                </a:lnTo>
                <a:lnTo>
                  <a:pt x="872" y="1772"/>
                </a:lnTo>
                <a:lnTo>
                  <a:pt x="673" y="917"/>
                </a:lnTo>
                <a:lnTo>
                  <a:pt x="673" y="0"/>
                </a:lnTo>
                <a:lnTo>
                  <a:pt x="0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Freeform 2" descr="20%"/>
          <p:cNvSpPr>
            <a:spLocks/>
          </p:cNvSpPr>
          <p:nvPr/>
        </p:nvSpPr>
        <p:spPr bwMode="auto">
          <a:xfrm>
            <a:off x="2541588" y="4238625"/>
            <a:ext cx="5038725" cy="1343025"/>
          </a:xfrm>
          <a:custGeom>
            <a:avLst/>
            <a:gdLst>
              <a:gd name="T0" fmla="*/ 0 w 3174"/>
              <a:gd name="T1" fmla="*/ 0 h 846"/>
              <a:gd name="T2" fmla="*/ 2147483647 w 3174"/>
              <a:gd name="T3" fmla="*/ 2147483647 h 846"/>
              <a:gd name="T4" fmla="*/ 2147483647 w 3174"/>
              <a:gd name="T5" fmla="*/ 2147483647 h 846"/>
              <a:gd name="T6" fmla="*/ 2147483647 w 3174"/>
              <a:gd name="T7" fmla="*/ 2147483647 h 846"/>
              <a:gd name="T8" fmla="*/ 2147483647 w 3174"/>
              <a:gd name="T9" fmla="*/ 2147483647 h 846"/>
              <a:gd name="T10" fmla="*/ 2147483647 w 3174"/>
              <a:gd name="T11" fmla="*/ 2147483647 h 846"/>
              <a:gd name="T12" fmla="*/ 2147483647 w 3174"/>
              <a:gd name="T13" fmla="*/ 2147483647 h 846"/>
              <a:gd name="T14" fmla="*/ 0 w 3174"/>
              <a:gd name="T15" fmla="*/ 0 h 8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74"/>
              <a:gd name="T25" fmla="*/ 0 h 846"/>
              <a:gd name="T26" fmla="*/ 3174 w 3174"/>
              <a:gd name="T27" fmla="*/ 846 h 84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74" h="846">
                <a:moveTo>
                  <a:pt x="0" y="0"/>
                </a:moveTo>
                <a:lnTo>
                  <a:pt x="291" y="273"/>
                </a:lnTo>
                <a:lnTo>
                  <a:pt x="1428" y="845"/>
                </a:lnTo>
                <a:lnTo>
                  <a:pt x="3173" y="845"/>
                </a:lnTo>
                <a:lnTo>
                  <a:pt x="3173" y="182"/>
                </a:lnTo>
                <a:lnTo>
                  <a:pt x="3091" y="182"/>
                </a:lnTo>
                <a:lnTo>
                  <a:pt x="864" y="182"/>
                </a:lnTo>
                <a:lnTo>
                  <a:pt x="0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Freeform 13" descr="20%"/>
          <p:cNvSpPr>
            <a:spLocks/>
          </p:cNvSpPr>
          <p:nvPr/>
        </p:nvSpPr>
        <p:spPr bwMode="auto">
          <a:xfrm>
            <a:off x="2406607" y="1454315"/>
            <a:ext cx="5354638" cy="2920082"/>
          </a:xfrm>
          <a:custGeom>
            <a:avLst/>
            <a:gdLst>
              <a:gd name="T0" fmla="*/ 0 w 3373"/>
              <a:gd name="T1" fmla="*/ 2147483647 h 1739"/>
              <a:gd name="T2" fmla="*/ 2147483647 w 3373"/>
              <a:gd name="T3" fmla="*/ 2147483647 h 1739"/>
              <a:gd name="T4" fmla="*/ 2147483647 w 3373"/>
              <a:gd name="T5" fmla="*/ 2147483647 h 1739"/>
              <a:gd name="T6" fmla="*/ 2147483647 w 3373"/>
              <a:gd name="T7" fmla="*/ 2147483647 h 1739"/>
              <a:gd name="T8" fmla="*/ 2147483647 w 3373"/>
              <a:gd name="T9" fmla="*/ 2147483647 h 1739"/>
              <a:gd name="T10" fmla="*/ 2147483647 w 3373"/>
              <a:gd name="T11" fmla="*/ 2147483647 h 1739"/>
              <a:gd name="T12" fmla="*/ 2147483647 w 3373"/>
              <a:gd name="T13" fmla="*/ 0 h 17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73"/>
              <a:gd name="T22" fmla="*/ 0 h 1739"/>
              <a:gd name="T23" fmla="*/ 3373 w 3373"/>
              <a:gd name="T24" fmla="*/ 1739 h 17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73" h="1739">
                <a:moveTo>
                  <a:pt x="0" y="46"/>
                </a:moveTo>
                <a:lnTo>
                  <a:pt x="6" y="904"/>
                </a:lnTo>
                <a:lnTo>
                  <a:pt x="180" y="1732"/>
                </a:lnTo>
                <a:lnTo>
                  <a:pt x="3372" y="1738"/>
                </a:lnTo>
                <a:lnTo>
                  <a:pt x="3372" y="8"/>
                </a:lnTo>
                <a:lnTo>
                  <a:pt x="28" y="16"/>
                </a:lnTo>
                <a:lnTo>
                  <a:pt x="20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de-DE" sz="3200" b="1" dirty="0">
              <a:solidFill>
                <a:srgbClr val="555555"/>
              </a:solidFill>
              <a:latin typeface="Arial" pitchFamily="34" charset="0"/>
            </a:endParaRPr>
          </a:p>
        </p:txBody>
      </p:sp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1333500" y="1971675"/>
            <a:ext cx="3598863" cy="3624263"/>
            <a:chOff x="840" y="1242"/>
            <a:chExt cx="2267" cy="2283"/>
          </a:xfrm>
        </p:grpSpPr>
        <p:sp>
          <p:nvSpPr>
            <p:cNvPr id="12" name="AutoShape 18" descr="20%"/>
            <p:cNvSpPr>
              <a:spLocks noChangeArrowheads="1"/>
            </p:cNvSpPr>
            <p:nvPr/>
          </p:nvSpPr>
          <p:spPr bwMode="auto">
            <a:xfrm>
              <a:off x="853" y="2387"/>
              <a:ext cx="2254" cy="1136"/>
            </a:xfrm>
            <a:prstGeom prst="rtTriangle">
              <a:avLst/>
            </a:prstGeom>
            <a:pattFill prst="pct20">
              <a:fgClr>
                <a:srgbClr val="FF33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840" y="1242"/>
              <a:ext cx="1710" cy="2283"/>
              <a:chOff x="840" y="1242"/>
              <a:chExt cx="1710" cy="2283"/>
            </a:xfrm>
          </p:grpSpPr>
          <p:sp>
            <p:nvSpPr>
              <p:cNvPr id="14" name="AutoShape 19" descr="20%"/>
              <p:cNvSpPr>
                <a:spLocks noChangeArrowheads="1"/>
              </p:cNvSpPr>
              <p:nvPr/>
            </p:nvSpPr>
            <p:spPr bwMode="auto">
              <a:xfrm>
                <a:off x="844" y="1242"/>
                <a:ext cx="1136" cy="2272"/>
              </a:xfrm>
              <a:prstGeom prst="rtTriangle">
                <a:avLst/>
              </a:prstGeom>
              <a:pattFill prst="pct20">
                <a:fgClr>
                  <a:srgbClr val="00CC0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defTabSz="912813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charset="2"/>
                  <a:buChar char="u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 marL="741363" indent="-285750" defTabSz="912813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 marL="1141413" indent="-228600" defTabSz="912813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charset="2"/>
                  <a:buChar char="v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 marL="1598613" indent="-228600" defTabSz="912813">
                  <a:spcBef>
                    <a:spcPct val="20000"/>
                  </a:spcBef>
                  <a:buClr>
                    <a:schemeClr val="tx2"/>
                  </a:buClr>
                  <a:buSzPct val="100000"/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 marL="2055813" indent="-228600" defTabSz="912813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30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02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74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46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marL="0" marR="0" lvl="0" indent="0" defTabSz="912813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3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15" name="AutoShape 20" descr="20%"/>
              <p:cNvSpPr>
                <a:spLocks noChangeArrowheads="1"/>
              </p:cNvSpPr>
              <p:nvPr/>
            </p:nvSpPr>
            <p:spPr bwMode="auto">
              <a:xfrm>
                <a:off x="840" y="1800"/>
                <a:ext cx="1710" cy="1725"/>
              </a:xfrm>
              <a:prstGeom prst="rtTriangle">
                <a:avLst/>
              </a:prstGeom>
              <a:pattFill prst="pct20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defTabSz="912813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charset="2"/>
                  <a:buChar char="u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 marL="741363" indent="-285750" defTabSz="912813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 marL="1141413" indent="-228600" defTabSz="912813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charset="2"/>
                  <a:buChar char="v"/>
                  <a:defRPr sz="3200" b="1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 marL="1598613" indent="-228600" defTabSz="912813">
                  <a:spcBef>
                    <a:spcPct val="20000"/>
                  </a:spcBef>
                  <a:buClr>
                    <a:schemeClr val="tx2"/>
                  </a:buClr>
                  <a:buSzPct val="100000"/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 marL="2055813" indent="-228600" defTabSz="912813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30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02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74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4613" indent="-228600" defTabSz="91281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marL="0" marR="0" lvl="0" indent="0" defTabSz="912813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3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</p:grpSp>
      </p:grp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2352866" y="2749550"/>
            <a:ext cx="225425" cy="22542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4090988" y="4467841"/>
            <a:ext cx="3721100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6"/>
          <p:cNvSpPr>
            <a:spLocks noChangeArrowheads="1"/>
          </p:cNvSpPr>
          <p:nvPr/>
        </p:nvSpPr>
        <p:spPr bwMode="auto">
          <a:xfrm>
            <a:off x="3054350" y="4583113"/>
            <a:ext cx="225425" cy="225425"/>
          </a:xfrm>
          <a:prstGeom prst="ellipse">
            <a:avLst/>
          </a:prstGeom>
          <a:solidFill>
            <a:srgbClr val="FF33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28"/>
          <p:cNvSpPr>
            <a:spLocks noChangeArrowheads="1"/>
          </p:cNvSpPr>
          <p:nvPr/>
        </p:nvSpPr>
        <p:spPr bwMode="auto">
          <a:xfrm>
            <a:off x="2601913" y="4130675"/>
            <a:ext cx="225425" cy="225425"/>
          </a:xfrm>
          <a:prstGeom prst="ellipse">
            <a:avLst/>
          </a:prstGeom>
          <a:solidFill>
            <a:srgbClr val="555555"/>
          </a:solidFill>
          <a:ln w="12700">
            <a:solidFill>
              <a:srgbClr val="555555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29"/>
          <p:cNvSpPr>
            <a:spLocks noChangeArrowheads="1"/>
          </p:cNvSpPr>
          <p:nvPr/>
        </p:nvSpPr>
        <p:spPr bwMode="auto">
          <a:xfrm>
            <a:off x="2125663" y="3654425"/>
            <a:ext cx="225425" cy="225425"/>
          </a:xfrm>
          <a:prstGeom prst="ellipse">
            <a:avLst/>
          </a:prstGeom>
          <a:solidFill>
            <a:srgbClr val="00CC00"/>
          </a:solidFill>
          <a:ln w="127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725738" y="3860473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555555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V="1">
            <a:off x="2438400" y="1397000"/>
            <a:ext cx="0" cy="146050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316163" y="2749550"/>
            <a:ext cx="225425" cy="22542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3959225" y="4392613"/>
            <a:ext cx="225425" cy="225425"/>
          </a:xfrm>
          <a:prstGeom prst="ellipse">
            <a:avLst/>
          </a:prstGeom>
          <a:solidFill>
            <a:srgbClr val="5F5F5F"/>
          </a:solidFill>
          <a:ln w="12700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>
            <a:off x="2738438" y="4238625"/>
            <a:ext cx="1309687" cy="238125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>
            <a:off x="2428875" y="2857500"/>
            <a:ext cx="285750" cy="1381125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1333500" y="1397000"/>
            <a:ext cx="20638" cy="418703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937238" y="135472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x</a:t>
            </a:r>
            <a:r>
              <a:rPr lang="en-US" altLang="de-DE" sz="1600" b="1" cap="all" baseline="-25000" dirty="0" smtClean="0">
                <a:solidFill>
                  <a:srgbClr val="000000"/>
                </a:solidFill>
                <a:latin typeface="Arial" pitchFamily="34" charset="0"/>
                <a:ea typeface="+mj-ea"/>
                <a:cs typeface="Arial" panose="020B0604020202020204" pitchFamily="34" charset="0"/>
              </a:rPr>
              <a:t>2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5121687" y="5597316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5" name="Rechteck 34"/>
          <p:cNvSpPr/>
          <p:nvPr/>
        </p:nvSpPr>
        <p:spPr>
          <a:xfrm>
            <a:off x="3393281" y="2442001"/>
            <a:ext cx="26074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ALLE GEGENÜBER A ALS BEVORZUGT BEKUNDETE BÜNDEL. </a:t>
            </a:r>
            <a:r>
              <a:rPr lang="en-US" altLang="de-DE" sz="1600" b="1" dirty="0" smtClean="0">
                <a:solidFill>
                  <a:schemeClr val="accent1"/>
                </a:solidFill>
                <a:latin typeface="+mj-lt"/>
              </a:rPr>
              <a:t>A</a:t>
            </a:r>
            <a:endParaRPr lang="en-US" altLang="de-DE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937238" y="5766593"/>
            <a:ext cx="4953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ALLE GEGENÜBER A ALS WENIGER BEVORZUGT BEKUNDETE BÜNDEL. </a:t>
            </a:r>
            <a:endParaRPr lang="en-US" altLang="de-DE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Arc 24"/>
          <p:cNvSpPr>
            <a:spLocks/>
          </p:cNvSpPr>
          <p:nvPr/>
        </p:nvSpPr>
        <p:spPr bwMode="auto">
          <a:xfrm>
            <a:off x="1387666" y="4953960"/>
            <a:ext cx="1190625" cy="812633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1"/>
                  <a:pt x="9652" y="16"/>
                  <a:pt x="21571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1"/>
                  <a:pt x="9652" y="16"/>
                  <a:pt x="21571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0800" cap="rnd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5477875" y="5737475"/>
            <a:ext cx="4292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 INDIFFERENZKURVE ZU A MUSS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DEM ROT UND GRÜN GEZEICHNETEN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BEREICH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VERLAUFEN.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37238" y="1223320"/>
            <a:ext cx="8697417" cy="489841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645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095" y="932164"/>
            <a:ext cx="8695857" cy="497205"/>
          </a:xfrm>
        </p:spPr>
        <p:txBody>
          <a:bodyPr/>
          <a:lstStyle/>
          <a:p>
            <a:r>
              <a:rPr lang="de-DE" dirty="0" smtClean="0"/>
              <a:t>INDEXZAHLEN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3000" y="1588168"/>
            <a:ext cx="8697417" cy="46201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IM VERLAUF DER ZEIT ÄNDERN SICH VIELE PREISE; SIND DIE KONSUMENTEN NACH DIESEN ÄNDERUNGEN BESSER ODER SCHLECHTER GESTELLT?</a:t>
            </a:r>
          </a:p>
          <a:p>
            <a:pPr>
              <a:lnSpc>
                <a:spcPct val="150000"/>
              </a:lnSpc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INDEXZAHLEN LIEFERN NÄHERUNGSWEISE ANTWORTEN AUF SOLCHE FRAGEN.</a:t>
            </a:r>
          </a:p>
          <a:p>
            <a:pPr>
              <a:lnSpc>
                <a:spcPct val="150000"/>
              </a:lnSpc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ES GIBT ZWEI GRUNDLEGENDE ARTEN VON INDIZES</a:t>
            </a:r>
          </a:p>
          <a:p>
            <a:pPr marL="285750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PREISINDIZES UND</a:t>
            </a:r>
          </a:p>
          <a:p>
            <a:pPr marL="285750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MENGENINDIZES </a:t>
            </a:r>
          </a:p>
          <a:p>
            <a:pPr>
              <a:lnSpc>
                <a:spcPct val="150000"/>
              </a:lnSpc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JEDER INDEX VERGLEICHT AUSGABEN IN EINER BASISPERIODE MIT DEN AUSGABEN IN DER LAUFENDEN PERIODE.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1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mengenindizes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mengenindex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ein mit preisen gewichteter durchschnitt der nachgefragten mengen, d. h.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können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preise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Basisperiode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– Laspeyres-index –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oder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preise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laufenden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periode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– PAASCHE-INDEX –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sein.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662342"/>
              </p:ext>
            </p:extLst>
          </p:nvPr>
        </p:nvGraphicFramePr>
        <p:xfrm>
          <a:off x="3120863" y="3188043"/>
          <a:ext cx="2402607" cy="73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" name="Formel" r:id="rId3" imgW="2571795" imgH="1085691" progId="Equation.3">
                  <p:embed/>
                </p:oleObj>
              </mc:Choice>
              <mc:Fallback>
                <p:oleObj name="Formel" r:id="rId3" imgW="2571795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0863" y="3188043"/>
                        <a:ext cx="2402607" cy="7353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44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LASPEYRES UND PAASCHE MENGENINDIZES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9992" y="2156169"/>
            <a:ext cx="8697417" cy="40322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),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haben wir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laspeyres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Mengenindex: </a:t>
            </a:r>
          </a:p>
          <a:p>
            <a:pPr>
              <a:lnSpc>
                <a:spcPct val="150000"/>
              </a:lnSpc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),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haben wir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paasche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Mengenindex: 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5521482"/>
              </p:ext>
            </p:extLst>
          </p:nvPr>
        </p:nvGraphicFramePr>
        <p:xfrm>
          <a:off x="3079094" y="2893742"/>
          <a:ext cx="2419168" cy="728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Formel" r:id="rId3" imgW="2781210" imgH="1085691" progId="Equation.3">
                  <p:embed/>
                </p:oleObj>
              </mc:Choice>
              <mc:Fallback>
                <p:oleObj name="Formel" r:id="rId3" imgW="2781210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094" y="2893742"/>
                        <a:ext cx="2419168" cy="728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660451"/>
              </p:ext>
            </p:extLst>
          </p:nvPr>
        </p:nvGraphicFramePr>
        <p:xfrm>
          <a:off x="3155323" y="4731923"/>
          <a:ext cx="2300511" cy="719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5" name="Formel" r:id="rId5" imgW="2676503" imgH="1085691" progId="Equation.3">
                  <p:embed/>
                </p:oleObj>
              </mc:Choice>
              <mc:Fallback>
                <p:oleObj name="Formel" r:id="rId5" imgW="2676503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323" y="4731923"/>
                        <a:ext cx="2300511" cy="7198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76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5831" y="656401"/>
            <a:ext cx="8695857" cy="497205"/>
          </a:xfrm>
        </p:spPr>
        <p:txBody>
          <a:bodyPr/>
          <a:lstStyle/>
          <a:p>
            <a:r>
              <a:rPr lang="de-DE" dirty="0" smtClean="0"/>
              <a:t>Mengenindizes und </a:t>
            </a:r>
            <a:r>
              <a:rPr lang="de-DE" dirty="0" err="1" smtClean="0"/>
              <a:t>wohlfahrt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99751"/>
            <a:ext cx="8697417" cy="527666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</a:p>
          <a:p>
            <a:pPr>
              <a:lnSpc>
                <a:spcPct val="150000"/>
              </a:lnSpc>
            </a:pP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die konsumenten waren in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basisperiode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besser gestellt  als in der laufenden periode.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in der laufenden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periode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besser gestellt als in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basisperiode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979363"/>
              </p:ext>
            </p:extLst>
          </p:nvPr>
        </p:nvGraphicFramePr>
        <p:xfrm>
          <a:off x="2584704" y="1202500"/>
          <a:ext cx="268224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2" name="Formel" r:id="rId3" imgW="3295784" imgH="1085691" progId="Equation.3">
                  <p:embed/>
                </p:oleObj>
              </mc:Choice>
              <mc:Fallback>
                <p:oleObj name="Formel" r:id="rId3" imgW="3295784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704" y="1202500"/>
                        <a:ext cx="2682240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712578"/>
              </p:ext>
            </p:extLst>
          </p:nvPr>
        </p:nvGraphicFramePr>
        <p:xfrm>
          <a:off x="2266682" y="2395470"/>
          <a:ext cx="3622054" cy="33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3" name="Formel" r:id="rId5" imgW="4171816" imgH="514350" progId="Equation.3">
                  <p:embed/>
                </p:oleObj>
              </mc:Choice>
              <mc:Fallback>
                <p:oleObj name="Formel" r:id="rId5" imgW="4171816" imgH="51435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682" y="2395470"/>
                        <a:ext cx="3622054" cy="33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0306"/>
              </p:ext>
            </p:extLst>
          </p:nvPr>
        </p:nvGraphicFramePr>
        <p:xfrm>
          <a:off x="2742156" y="4260716"/>
          <a:ext cx="2573886" cy="626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4" name="Formel" r:id="rId7" imgW="3181395" imgH="1085691" progId="Equation.3">
                  <p:embed/>
                </p:oleObj>
              </mc:Choice>
              <mc:Fallback>
                <p:oleObj name="Formel" r:id="rId7" imgW="3181395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2156" y="4260716"/>
                        <a:ext cx="2573886" cy="626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240461"/>
              </p:ext>
            </p:extLst>
          </p:nvPr>
        </p:nvGraphicFramePr>
        <p:xfrm>
          <a:off x="2704042" y="5083240"/>
          <a:ext cx="3111707" cy="28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5" name="Formel" r:id="rId9" imgW="4038779" imgH="514350" progId="Equation.3">
                  <p:embed/>
                </p:oleObj>
              </mc:Choice>
              <mc:Fallback>
                <p:oleObj name="Formel" r:id="rId9" imgW="4038779" imgH="51435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4042" y="5083240"/>
                        <a:ext cx="3111707" cy="289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83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299941"/>
            <a:ext cx="8695857" cy="331151"/>
          </a:xfrm>
        </p:spPr>
        <p:txBody>
          <a:bodyPr/>
          <a:lstStyle/>
          <a:p>
            <a:r>
              <a:rPr lang="de-DE" dirty="0" err="1" smtClean="0"/>
              <a:t>preisindizes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04086"/>
            <a:ext cx="8697417" cy="43966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EIN PREISINDEX IST EIN MIT MENGEN GEWICHTETER DURCHSCHNITT VON PREISEN, D. H.</a:t>
            </a:r>
          </a:p>
          <a:p>
            <a:pPr>
              <a:lnSpc>
                <a:spcPct val="150000"/>
              </a:lnSpc>
            </a:pP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600" b="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KANN DAS BÜNDEL DER BASISPERIODE (x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 ODER DAS BÜNDEL DER LAUFENDEN PERIODE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baseline="30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SEIN.</a:t>
            </a:r>
          </a:p>
          <a:p>
            <a:pPr>
              <a:lnSpc>
                <a:spcPct val="150000"/>
              </a:lnSpc>
            </a:pPr>
            <a:r>
              <a:rPr lang="en-US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 ANALOGIE ZUM MENGENINDEX UNTERSCHEIDEN WIR DEMENTSPRECHEND WIEDER EINEN LASPEYRES PREISINDEX (MENGEN DER BASISPERIODE) UND EINEN PAASCHE PREISINDEX (MENGEN DER LAUFENDEN PERIODE). 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763091"/>
              </p:ext>
            </p:extLst>
          </p:nvPr>
        </p:nvGraphicFramePr>
        <p:xfrm>
          <a:off x="3078050" y="2852928"/>
          <a:ext cx="2274237" cy="611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7" name="Formel" r:id="rId3" imgW="2571795" imgH="1085691" progId="Equation.3">
                  <p:embed/>
                </p:oleObj>
              </mc:Choice>
              <mc:Fallback>
                <p:oleObj name="Formel" r:id="rId3" imgW="2571795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8050" y="2852928"/>
                        <a:ext cx="2274237" cy="611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98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6103" y="705169"/>
            <a:ext cx="8695857" cy="497205"/>
          </a:xfrm>
        </p:spPr>
        <p:txBody>
          <a:bodyPr/>
          <a:lstStyle/>
          <a:p>
            <a:r>
              <a:rPr lang="de-DE" dirty="0" smtClean="0"/>
              <a:t>PREISINDIZES UND WOHLFAHRT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28928"/>
            <a:ext cx="8697417" cy="49377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Definiere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verhältnis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gesamtausgaben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beiden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perioden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m:</a:t>
            </a:r>
          </a:p>
          <a:p>
            <a:pPr>
              <a:lnSpc>
                <a:spcPct val="150000"/>
              </a:lnSpc>
            </a:pP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waren in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basisperiode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besser gestellt.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in der laufenden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periode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besser gestellt.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288972"/>
              </p:ext>
            </p:extLst>
          </p:nvPr>
        </p:nvGraphicFramePr>
        <p:xfrm>
          <a:off x="3206661" y="1806062"/>
          <a:ext cx="2231136" cy="597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0" name="Formel" r:id="rId3" imgW="2638492" imgH="1085691" progId="Equation.3">
                  <p:embed/>
                </p:oleObj>
              </mc:Choice>
              <mc:Fallback>
                <p:oleObj name="Formel" r:id="rId3" imgW="2638492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661" y="1806062"/>
                        <a:ext cx="2231136" cy="597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495021"/>
              </p:ext>
            </p:extLst>
          </p:nvPr>
        </p:nvGraphicFramePr>
        <p:xfrm>
          <a:off x="2132282" y="2515750"/>
          <a:ext cx="2369185" cy="608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1" name="Formel" r:id="rId5" imgW="2676503" imgH="1085691" progId="Equation.3">
                  <p:embed/>
                </p:oleObj>
              </mc:Choice>
              <mc:Fallback>
                <p:oleObj name="Formel" r:id="rId5" imgW="2676503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282" y="2515750"/>
                        <a:ext cx="2369185" cy="608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992851"/>
              </p:ext>
            </p:extLst>
          </p:nvPr>
        </p:nvGraphicFramePr>
        <p:xfrm>
          <a:off x="4777781" y="2477448"/>
          <a:ext cx="2791968" cy="63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2" name="Formel" r:id="rId7" imgW="3181395" imgH="1085691" progId="Equation.3">
                  <p:embed/>
                </p:oleObj>
              </mc:Choice>
              <mc:Fallback>
                <p:oleObj name="Formel" r:id="rId7" imgW="3181395" imgH="108569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7781" y="2477448"/>
                        <a:ext cx="2791968" cy="6339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7274980"/>
              </p:ext>
            </p:extLst>
          </p:nvPr>
        </p:nvGraphicFramePr>
        <p:xfrm>
          <a:off x="2205599" y="3245544"/>
          <a:ext cx="4267200" cy="377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3" name="Formel" r:id="rId9" imgW="4686390" imgH="514350" progId="Equation.3">
                  <p:embed/>
                </p:oleObj>
              </mc:Choice>
              <mc:Fallback>
                <p:oleObj name="Formel" r:id="rId9" imgW="4686390" imgH="51435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5599" y="3245544"/>
                        <a:ext cx="4267200" cy="377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8807057"/>
              </p:ext>
            </p:extLst>
          </p:nvPr>
        </p:nvGraphicFramePr>
        <p:xfrm>
          <a:off x="2242175" y="4440852"/>
          <a:ext cx="2511552" cy="670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4" name="Formel" r:id="rId11" imgW="2781210" imgH="1085691" progId="Equation.3">
                  <p:embed/>
                </p:oleObj>
              </mc:Choice>
              <mc:Fallback>
                <p:oleObj name="Formel" r:id="rId11" imgW="2781210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2175" y="4440852"/>
                        <a:ext cx="2511552" cy="6705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2831638"/>
              </p:ext>
            </p:extLst>
          </p:nvPr>
        </p:nvGraphicFramePr>
        <p:xfrm>
          <a:off x="4873248" y="4428167"/>
          <a:ext cx="2574417" cy="658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5" name="Formel" r:id="rId13" imgW="3181395" imgH="1085691" progId="Equation.3">
                  <p:embed/>
                </p:oleObj>
              </mc:Choice>
              <mc:Fallback>
                <p:oleObj name="Formel" r:id="rId13" imgW="3181395" imgH="108569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248" y="4428167"/>
                        <a:ext cx="2574417" cy="658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7700552"/>
              </p:ext>
            </p:extLst>
          </p:nvPr>
        </p:nvGraphicFramePr>
        <p:xfrm>
          <a:off x="2596402" y="5221471"/>
          <a:ext cx="3938016" cy="402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6" name="Formel" r:id="rId15" imgW="4552995" imgH="514350" progId="Equation.3">
                  <p:embed/>
                </p:oleObj>
              </mc:Choice>
              <mc:Fallback>
                <p:oleObj name="Formel" r:id="rId15" imgW="4552995" imgH="51435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6402" y="5221471"/>
                        <a:ext cx="3938016" cy="402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65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Indexierung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Um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kaufkraft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erhalten,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werden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Löhne oder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transferzahlungen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(z. b.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pensionen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im ausmaß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erhöhung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preisindexes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allgemeinen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preisniveaus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erhöht.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ändern sich die preise in unterschiedlichem ausmaß, d. h. es kommt gleichzeitig zu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relativen preise.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Indexierung bedeutet 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Im folgenden wird gezeigt, dass diese form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indexierung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besserstellung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leistungsempfänger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führt.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3100230"/>
              </p:ext>
            </p:extLst>
          </p:nvPr>
        </p:nvGraphicFramePr>
        <p:xfrm>
          <a:off x="3743439" y="4453704"/>
          <a:ext cx="2194560" cy="621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Formel" r:id="rId3" imgW="2676503" imgH="1085691" progId="Equation.3">
                  <p:embed/>
                </p:oleObj>
              </mc:Choice>
              <mc:Fallback>
                <p:oleObj name="Formel" r:id="rId3" imgW="2676503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439" y="4453704"/>
                        <a:ext cx="2194560" cy="621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98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679" y="619825"/>
            <a:ext cx="8695857" cy="497205"/>
          </a:xfrm>
        </p:spPr>
        <p:txBody>
          <a:bodyPr/>
          <a:lstStyle/>
          <a:p>
            <a:r>
              <a:rPr lang="de-DE" dirty="0" smtClean="0"/>
              <a:t>Annahmen über präferenzen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46048"/>
            <a:ext cx="8697417" cy="50547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</a:p>
          <a:p>
            <a:r>
              <a:rPr lang="de-DE" dirty="0"/>
              <a:t>	</a:t>
            </a:r>
            <a:r>
              <a:rPr lang="de-DE" dirty="0" smtClean="0"/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ändern sich nicht während des 				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beobachtungszeitraums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sind strikt konvex,                                                                                                 		sind monoton.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19200" y="5029200"/>
            <a:ext cx="434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7"/>
          <p:cNvSpPr>
            <a:spLocks/>
          </p:cNvSpPr>
          <p:nvPr/>
        </p:nvSpPr>
        <p:spPr bwMode="auto">
          <a:xfrm rot="10140000">
            <a:off x="1947863" y="1095375"/>
            <a:ext cx="5392737" cy="3835400"/>
          </a:xfrm>
          <a:custGeom>
            <a:avLst/>
            <a:gdLst>
              <a:gd name="T0" fmla="*/ 2147483647 w 21600"/>
              <a:gd name="T1" fmla="*/ 0 h 22639"/>
              <a:gd name="T2" fmla="*/ 2147483647 w 21600"/>
              <a:gd name="T3" fmla="*/ 2147483647 h 22639"/>
              <a:gd name="T4" fmla="*/ 0 w 21600"/>
              <a:gd name="T5" fmla="*/ 2147483647 h 22639"/>
              <a:gd name="T6" fmla="*/ 0 60000 65536"/>
              <a:gd name="T7" fmla="*/ 0 60000 65536"/>
              <a:gd name="T8" fmla="*/ 0 60000 65536"/>
              <a:gd name="T9" fmla="*/ 0 w 21600"/>
              <a:gd name="T10" fmla="*/ 0 h 22639"/>
              <a:gd name="T11" fmla="*/ 21600 w 21600"/>
              <a:gd name="T12" fmla="*/ 22639 h 226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639" fill="none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</a:path>
              <a:path w="21600" h="22639" stroke="0" extrusionOk="0">
                <a:moveTo>
                  <a:pt x="8303" y="0"/>
                </a:moveTo>
                <a:cubicBezTo>
                  <a:pt x="16355" y="3352"/>
                  <a:pt x="21600" y="11218"/>
                  <a:pt x="21600" y="19940"/>
                </a:cubicBezTo>
                <a:cubicBezTo>
                  <a:pt x="21600" y="20842"/>
                  <a:pt x="21543" y="21743"/>
                  <a:pt x="21430" y="22638"/>
                </a:cubicBezTo>
                <a:lnTo>
                  <a:pt x="0" y="19940"/>
                </a:lnTo>
                <a:lnTo>
                  <a:pt x="8303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219200" y="2057400"/>
            <a:ext cx="2514600" cy="2971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362200" y="3352800"/>
            <a:ext cx="0" cy="167640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1219200" y="3352800"/>
            <a:ext cx="114300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2228850" y="3244850"/>
            <a:ext cx="215900" cy="215900"/>
          </a:xfrm>
          <a:prstGeom prst="ellipse">
            <a:avLst/>
          </a:prstGeom>
          <a:solidFill>
            <a:srgbClr val="555555"/>
          </a:solidFill>
          <a:ln w="12700">
            <a:solidFill>
              <a:srgbClr val="555555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863012" y="1763155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172075" y="50292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" name="Rechteck 14"/>
          <p:cNvSpPr/>
          <p:nvPr/>
        </p:nvSpPr>
        <p:spPr>
          <a:xfrm>
            <a:off x="2149642" y="5029200"/>
            <a:ext cx="4251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6" name="Rechteck 15"/>
          <p:cNvSpPr/>
          <p:nvPr/>
        </p:nvSpPr>
        <p:spPr>
          <a:xfrm>
            <a:off x="804338" y="3204746"/>
            <a:ext cx="4251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7" name="Rechteck 16"/>
          <p:cNvSpPr/>
          <p:nvPr/>
        </p:nvSpPr>
        <p:spPr>
          <a:xfrm>
            <a:off x="3842004" y="2875518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WENN PRÄFERENZEN KONVEX UND MONOTON SIND, DANN IST DAS BEVORZUGTE BÜNDEL EINDEUTIG BESTIMMT.</a:t>
            </a:r>
          </a:p>
        </p:txBody>
      </p:sp>
    </p:spTree>
    <p:extLst>
      <p:ext uri="{BB962C8B-B14F-4D97-AF65-F5344CB8AC3E}">
        <p14:creationId xmlns:p14="http://schemas.microsoft.com/office/powerpoint/2010/main" val="41635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5831" y="753937"/>
            <a:ext cx="8695857" cy="366525"/>
          </a:xfrm>
        </p:spPr>
        <p:txBody>
          <a:bodyPr/>
          <a:lstStyle/>
          <a:p>
            <a:r>
              <a:rPr lang="de-DE" dirty="0" smtClean="0"/>
              <a:t>Indexierung und </a:t>
            </a:r>
            <a:r>
              <a:rPr lang="de-DE" dirty="0" err="1" smtClean="0"/>
              <a:t>wohlfahrt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33500" y="1524000"/>
            <a:ext cx="0" cy="4071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33500" y="5595938"/>
            <a:ext cx="4500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333500" y="4333875"/>
            <a:ext cx="1833563" cy="12620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357313" y="2714625"/>
            <a:ext cx="2333625" cy="288131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333500" y="3238500"/>
            <a:ext cx="3476625" cy="2357438"/>
          </a:xfrm>
          <a:prstGeom prst="line">
            <a:avLst/>
          </a:prstGeom>
          <a:noFill/>
          <a:ln w="508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Oval 25"/>
          <p:cNvSpPr>
            <a:spLocks noChangeArrowheads="1"/>
          </p:cNvSpPr>
          <p:nvPr/>
        </p:nvSpPr>
        <p:spPr bwMode="auto">
          <a:xfrm>
            <a:off x="2201863" y="3778250"/>
            <a:ext cx="225425" cy="22542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>
            <a:off x="3327400" y="4543425"/>
            <a:ext cx="225425" cy="225425"/>
          </a:xfrm>
          <a:prstGeom prst="ellipse">
            <a:avLst/>
          </a:prstGeom>
          <a:solidFill>
            <a:srgbClr val="5F5F5F"/>
          </a:solidFill>
          <a:ln w="12700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1339850" y="3890963"/>
            <a:ext cx="96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2306638" y="3890962"/>
            <a:ext cx="0" cy="17049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 flipH="1">
            <a:off x="1339850" y="4670425"/>
            <a:ext cx="20923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3432175" y="4656138"/>
            <a:ext cx="0" cy="93662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823244" y="1698623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BUDGETBESCHRÄNKUNG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DER BASISPERIODE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2544584" y="2355160"/>
            <a:ext cx="30123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OPTIMALE ENTSCHEIDUNG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DER BASISPERIODE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224797" y="3389944"/>
            <a:ext cx="46233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BUDGETBESCHRÄNKUNG IN DER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LAUFENDEN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PERIODE NACH INDEXIERUNG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165101" y="4144291"/>
            <a:ext cx="46233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OPTIMALE ENTSCHEIDUNG IN DER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LAUFENDEN PERIODE NACH INDEXIERUNG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 flipH="1">
            <a:off x="1600198" y="2283398"/>
            <a:ext cx="601663" cy="65030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 flipH="1">
            <a:off x="2386012" y="2875270"/>
            <a:ext cx="434340" cy="94088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flipH="1">
            <a:off x="3095625" y="3974719"/>
            <a:ext cx="457200" cy="359156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 flipH="1">
            <a:off x="3542443" y="4452937"/>
            <a:ext cx="690562" cy="142875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983493" y="1527494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941815" y="3682331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961051" y="4185501"/>
            <a:ext cx="418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078050" y="5592763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en-US" altLang="de-DE" sz="1600" b="1" baseline="30000" dirty="0">
                <a:solidFill>
                  <a:srgbClr val="000000"/>
                </a:solidFill>
                <a:latin typeface="Arial" pitchFamily="34" charset="0"/>
              </a:rPr>
              <a:t>b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230760" y="5592763"/>
            <a:ext cx="418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5460243" y="559276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71600"/>
            <a:ext cx="8697417" cy="482917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027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Indexierung und </a:t>
            </a:r>
            <a:r>
              <a:rPr lang="de-DE" dirty="0" err="1"/>
              <a:t>wohlfahrt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4871" y="2095374"/>
            <a:ext cx="8697417" cy="403225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de-DE" sz="1600" dirty="0" smtClean="0"/>
              <a:t/>
            </a:r>
            <a:br>
              <a:rPr lang="en-US" altLang="de-DE" sz="1600" dirty="0" smtClean="0"/>
            </a:br>
            <a:r>
              <a:rPr lang="en-US" altLang="de-DE" sz="1600" b="0" dirty="0" smtClean="0"/>
              <a:t>(</a:t>
            </a:r>
            <a:r>
              <a:rPr lang="en-US" altLang="de-DE" sz="1600" b="0" cap="none" dirty="0" smtClean="0"/>
              <a:t>x</a:t>
            </a:r>
            <a:r>
              <a:rPr lang="en-US" altLang="de-DE" sz="1600" b="0" cap="none" baseline="-25000" dirty="0" smtClean="0"/>
              <a:t>1</a:t>
            </a:r>
            <a:r>
              <a:rPr lang="en-US" altLang="de-DE" sz="1600" b="0" cap="none" baseline="30000" dirty="0" smtClean="0"/>
              <a:t>t</a:t>
            </a:r>
            <a:r>
              <a:rPr lang="en-US" altLang="de-DE" sz="1600" b="0" cap="none" dirty="0" smtClean="0"/>
              <a:t>, x</a:t>
            </a:r>
            <a:r>
              <a:rPr lang="en-US" altLang="de-DE" sz="1600" b="0" cap="none" baseline="-25000" dirty="0" smtClean="0"/>
              <a:t>2</a:t>
            </a:r>
            <a:r>
              <a:rPr lang="en-US" altLang="de-DE" sz="1600" b="0" cap="none" baseline="30000" dirty="0" smtClean="0"/>
              <a:t>t</a:t>
            </a:r>
            <a:r>
              <a:rPr lang="en-US" altLang="de-DE" sz="1600" b="0" dirty="0" smtClean="0"/>
              <a:t>) IST GEGENÜBER (</a:t>
            </a:r>
            <a:r>
              <a:rPr lang="en-US" altLang="de-DE" sz="1600" b="0" cap="none" dirty="0" smtClean="0"/>
              <a:t>x</a:t>
            </a:r>
            <a:r>
              <a:rPr lang="en-US" altLang="de-DE" sz="1600" b="0" cap="none" baseline="-25000" dirty="0" smtClean="0"/>
              <a:t>1</a:t>
            </a:r>
            <a:r>
              <a:rPr lang="en-US" altLang="de-DE" sz="1600" b="0" cap="none" baseline="30000" dirty="0" smtClean="0"/>
              <a:t>b</a:t>
            </a:r>
            <a:r>
              <a:rPr lang="en-US" altLang="de-DE" sz="1600" b="0" cap="none" dirty="0" smtClean="0"/>
              <a:t>, x</a:t>
            </a:r>
            <a:r>
              <a:rPr lang="en-US" altLang="de-DE" sz="1600" b="0" cap="none" baseline="-25000" dirty="0" smtClean="0"/>
              <a:t>2</a:t>
            </a:r>
            <a:r>
              <a:rPr lang="en-US" altLang="de-DE" sz="1600" b="0" cap="none" baseline="30000" dirty="0" smtClean="0"/>
              <a:t>b</a:t>
            </a:r>
            <a:r>
              <a:rPr lang="en-US" altLang="de-DE" sz="1600" b="0" dirty="0" smtClean="0"/>
              <a:t>) ALS BEVORZUGT BEKUNDET.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de-DE" sz="1600" b="0" dirty="0" smtClean="0"/>
              <a:t>DAHER FÜHRT INDEXIERUNG ZU EINER </a:t>
            </a:r>
            <a:r>
              <a:rPr lang="en-US" altLang="de-DE" sz="1600" b="0" dirty="0" err="1" smtClean="0"/>
              <a:t>STRikt</a:t>
            </a:r>
            <a:r>
              <a:rPr lang="en-US" altLang="de-DE" sz="1600" b="0" dirty="0" smtClean="0"/>
              <a:t> BESSEREN WOHLFAHRT, </a:t>
            </a:r>
            <a:r>
              <a:rPr lang="en-US" altLang="de-DE" sz="1600" b="0" dirty="0" err="1" smtClean="0"/>
              <a:t>wenn</a:t>
            </a:r>
            <a:r>
              <a:rPr lang="en-US" altLang="de-DE" sz="1600" b="0" dirty="0" smtClean="0"/>
              <a:t> </a:t>
            </a:r>
            <a:r>
              <a:rPr lang="en-US" altLang="de-DE" sz="1600" b="0" dirty="0" err="1" smtClean="0"/>
              <a:t>sich</a:t>
            </a:r>
            <a:r>
              <a:rPr lang="en-US" altLang="de-DE" sz="1600" b="0" dirty="0" smtClean="0"/>
              <a:t> </a:t>
            </a:r>
            <a:r>
              <a:rPr lang="en-US" altLang="de-DE" sz="1600" b="0" dirty="0" err="1" smtClean="0"/>
              <a:t>zwischen</a:t>
            </a:r>
            <a:r>
              <a:rPr lang="en-US" altLang="de-DE" sz="1600" b="0" dirty="0" smtClean="0"/>
              <a:t> der </a:t>
            </a:r>
            <a:r>
              <a:rPr lang="en-US" altLang="de-DE" sz="1600" b="0" dirty="0" err="1" smtClean="0"/>
              <a:t>Basisperiode</a:t>
            </a:r>
            <a:r>
              <a:rPr lang="en-US" altLang="de-DE" sz="1600" b="0" dirty="0" smtClean="0"/>
              <a:t> und der </a:t>
            </a:r>
            <a:r>
              <a:rPr lang="en-US" altLang="de-DE" sz="1600" b="0" dirty="0" err="1" smtClean="0"/>
              <a:t>laufenden</a:t>
            </a:r>
            <a:r>
              <a:rPr lang="en-US" altLang="de-DE" sz="1600" b="0" dirty="0" smtClean="0"/>
              <a:t> periode </a:t>
            </a:r>
            <a:r>
              <a:rPr lang="en-US" altLang="de-DE" sz="1600" b="0" dirty="0" err="1" smtClean="0"/>
              <a:t>nicht</a:t>
            </a:r>
            <a:r>
              <a:rPr lang="en-US" altLang="de-DE" sz="1600" b="0" dirty="0" smtClean="0"/>
              <a:t> </a:t>
            </a:r>
            <a:r>
              <a:rPr lang="en-US" altLang="de-DE" sz="1600" b="0" dirty="0" err="1" smtClean="0"/>
              <a:t>nur</a:t>
            </a:r>
            <a:r>
              <a:rPr lang="en-US" altLang="de-DE" sz="1600" b="0" dirty="0" smtClean="0"/>
              <a:t> das </a:t>
            </a:r>
            <a:r>
              <a:rPr lang="en-US" altLang="de-DE" sz="1600" b="0" i="1" dirty="0" err="1" smtClean="0"/>
              <a:t>preisniveau</a:t>
            </a:r>
            <a:r>
              <a:rPr lang="en-US" altLang="de-DE" sz="1600" b="0" dirty="0" smtClean="0"/>
              <a:t>  </a:t>
            </a:r>
            <a:r>
              <a:rPr lang="en-US" altLang="de-DE" sz="1600" b="0" dirty="0" err="1" smtClean="0"/>
              <a:t>erhöht</a:t>
            </a:r>
            <a:r>
              <a:rPr lang="en-US" altLang="de-DE" sz="1600" b="0" dirty="0" smtClean="0"/>
              <a:t> , </a:t>
            </a:r>
            <a:r>
              <a:rPr lang="en-US" altLang="de-DE" sz="1600" b="0" dirty="0" err="1" smtClean="0"/>
              <a:t>sondern</a:t>
            </a:r>
            <a:r>
              <a:rPr lang="en-US" altLang="de-DE" sz="1600" b="0" dirty="0" smtClean="0"/>
              <a:t> </a:t>
            </a:r>
            <a:r>
              <a:rPr lang="en-US" altLang="de-DE" sz="1600" b="0" dirty="0" err="1" smtClean="0"/>
              <a:t>sich</a:t>
            </a:r>
            <a:r>
              <a:rPr lang="en-US" altLang="de-DE" sz="1600" b="0" dirty="0" smtClean="0"/>
              <a:t> </a:t>
            </a:r>
            <a:r>
              <a:rPr lang="en-US" altLang="de-DE" sz="1600" b="0" dirty="0" err="1" smtClean="0"/>
              <a:t>auch</a:t>
            </a:r>
            <a:r>
              <a:rPr lang="en-US" altLang="de-DE" sz="1600" b="0" dirty="0" smtClean="0"/>
              <a:t> die </a:t>
            </a:r>
            <a:r>
              <a:rPr lang="en-US" altLang="de-DE" sz="1600" b="0" i="1" dirty="0" err="1" smtClean="0"/>
              <a:t>relativen</a:t>
            </a:r>
            <a:r>
              <a:rPr lang="en-US" altLang="de-DE" sz="1600" b="0" i="1" dirty="0" smtClean="0"/>
              <a:t> </a:t>
            </a:r>
            <a:r>
              <a:rPr lang="en-US" altLang="de-DE" sz="1600" b="0" i="1" dirty="0" err="1" smtClean="0"/>
              <a:t>preise</a:t>
            </a:r>
            <a:r>
              <a:rPr lang="en-US" altLang="de-DE" sz="1600" b="0" i="1" dirty="0" smtClean="0"/>
              <a:t> </a:t>
            </a:r>
            <a:r>
              <a:rPr lang="en-US" altLang="de-DE" sz="1600" b="0" dirty="0" err="1" smtClean="0"/>
              <a:t>ändern</a:t>
            </a:r>
            <a:r>
              <a:rPr lang="en-US" altLang="de-DE" sz="1600" b="0" dirty="0" smtClean="0"/>
              <a:t> (was in der regel der fall sein </a:t>
            </a:r>
            <a:r>
              <a:rPr lang="en-US" altLang="de-DE" sz="1600" b="0" dirty="0" err="1" smtClean="0"/>
              <a:t>wird</a:t>
            </a:r>
            <a:r>
              <a:rPr lang="en-US" altLang="de-DE" sz="1600" b="0" dirty="0" smtClean="0"/>
              <a:t>).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1600" b="0" dirty="0" err="1" smtClean="0"/>
              <a:t>Durch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indexierung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kommt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es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im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falle</a:t>
            </a:r>
            <a:r>
              <a:rPr lang="en-US" sz="1600" b="0" dirty="0" smtClean="0"/>
              <a:t> der inflation </a:t>
            </a:r>
            <a:r>
              <a:rPr lang="en-US" sz="1600" b="0" dirty="0" err="1" smtClean="0"/>
              <a:t>im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zeitverlauf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zu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einer</a:t>
            </a:r>
            <a:r>
              <a:rPr lang="en-US" sz="1600" b="0" dirty="0" smtClean="0"/>
              <a:t> ‘</a:t>
            </a:r>
            <a:r>
              <a:rPr lang="en-US" sz="1600" b="0" dirty="0" err="1" smtClean="0"/>
              <a:t>verzerrung</a:t>
            </a:r>
            <a:r>
              <a:rPr lang="en-US" sz="1600" b="0" dirty="0" smtClean="0"/>
              <a:t>’ (‘BIAS’): </a:t>
            </a:r>
            <a:r>
              <a:rPr lang="en-US" sz="1600" b="0" dirty="0" err="1" smtClean="0"/>
              <a:t>indexierte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leistungen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sind</a:t>
            </a:r>
            <a:r>
              <a:rPr lang="en-US" sz="1600" b="0" dirty="0" smtClean="0"/>
              <a:t> in relation </a:t>
            </a:r>
            <a:r>
              <a:rPr lang="en-US" sz="1600" b="0" dirty="0" err="1" smtClean="0"/>
              <a:t>zur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zielsetzung</a:t>
            </a:r>
            <a:r>
              <a:rPr lang="en-US" sz="1600" b="0" dirty="0" smtClean="0"/>
              <a:t> (</a:t>
            </a:r>
            <a:r>
              <a:rPr lang="en-US" sz="1600" b="0" dirty="0" err="1" smtClean="0"/>
              <a:t>erhaltung</a:t>
            </a:r>
            <a:r>
              <a:rPr lang="en-US" sz="1600" b="0" dirty="0" smtClean="0"/>
              <a:t> der </a:t>
            </a:r>
            <a:r>
              <a:rPr lang="en-US" sz="1600" b="0" dirty="0" err="1" smtClean="0"/>
              <a:t>kaufkraft</a:t>
            </a:r>
            <a:r>
              <a:rPr lang="en-US" sz="1600" b="0" dirty="0" smtClean="0"/>
              <a:t>) </a:t>
            </a:r>
            <a:r>
              <a:rPr lang="en-US" sz="1600" b="0" dirty="0" err="1" smtClean="0"/>
              <a:t>zu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hoch</a:t>
            </a:r>
            <a:r>
              <a:rPr lang="en-US" sz="1600" b="0" dirty="0" smtClean="0"/>
              <a:t>.</a:t>
            </a:r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50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656401"/>
            <a:ext cx="8695857" cy="497205"/>
          </a:xfrm>
        </p:spPr>
        <p:txBody>
          <a:bodyPr/>
          <a:lstStyle/>
          <a:p>
            <a:r>
              <a:rPr lang="de-DE" dirty="0" smtClean="0"/>
              <a:t>Direkt bevorzugt Bekundete </a:t>
            </a:r>
            <a:r>
              <a:rPr lang="de-DE" dirty="0" err="1" smtClean="0"/>
              <a:t>bündel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AutoShape 7" descr="20%"/>
          <p:cNvSpPr>
            <a:spLocks noChangeArrowheads="1"/>
          </p:cNvSpPr>
          <p:nvPr/>
        </p:nvSpPr>
        <p:spPr bwMode="auto">
          <a:xfrm>
            <a:off x="1225550" y="3054350"/>
            <a:ext cx="3263900" cy="1968500"/>
          </a:xfrm>
          <a:prstGeom prst="rtTriangle">
            <a:avLst/>
          </a:prstGeom>
          <a:pattFill prst="pct20">
            <a:fgClr>
              <a:srgbClr val="555555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219200" y="5029200"/>
            <a:ext cx="434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292350" y="3663950"/>
            <a:ext cx="215900" cy="215900"/>
          </a:xfrm>
          <a:prstGeom prst="ellipse">
            <a:avLst/>
          </a:prstGeom>
          <a:solidFill>
            <a:srgbClr val="555555"/>
          </a:solidFill>
          <a:ln w="12700">
            <a:solidFill>
              <a:srgbClr val="555555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597150" y="4425950"/>
            <a:ext cx="215900" cy="215900"/>
          </a:xfrm>
          <a:prstGeom prst="ellipse">
            <a:avLst/>
          </a:prstGeom>
          <a:solidFill>
            <a:srgbClr val="5F5F5F"/>
          </a:solidFill>
          <a:ln w="12700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3406775" y="4306888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63012" y="1790438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206412" y="5030462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508250" y="3433346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5" name="Rechteck 14"/>
          <p:cNvSpPr/>
          <p:nvPr/>
        </p:nvSpPr>
        <p:spPr>
          <a:xfrm>
            <a:off x="3622675" y="4087396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762696" y="4475980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17" name="Rechteck 16"/>
          <p:cNvSpPr/>
          <p:nvPr/>
        </p:nvSpPr>
        <p:spPr>
          <a:xfrm>
            <a:off x="3898713" y="1959715"/>
            <a:ext cx="4953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DAS GEWÄHLTE BÜNDEL x</a:t>
            </a:r>
            <a:r>
              <a:rPr lang="en-US" altLang="de-DE" sz="16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IST GEGENÜBER DEN BÜNDELN y UND z ALS DIREKT BEVORZUGT BEKUNDET.</a:t>
            </a:r>
          </a:p>
          <a:p>
            <a:pPr>
              <a:lnSpc>
                <a:spcPct val="150000"/>
              </a:lnSpc>
            </a:pPr>
            <a:r>
              <a:rPr lang="en-US" altLang="de-DE" sz="1600" b="1" dirty="0" smtClean="0"/>
              <a:t> </a:t>
            </a:r>
            <a:endParaRPr lang="en-US" altLang="de-DE" sz="1600" b="1" dirty="0"/>
          </a:p>
        </p:txBody>
      </p:sp>
      <p:sp>
        <p:nvSpPr>
          <p:cNvPr id="18" name="Rechteck 17"/>
          <p:cNvSpPr/>
          <p:nvPr/>
        </p:nvSpPr>
        <p:spPr>
          <a:xfrm>
            <a:off x="4315968" y="3244334"/>
            <a:ext cx="1450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000" b="1" dirty="0">
                <a:ea typeface="ＭＳ Ｐゴシック"/>
                <a:cs typeface="ＭＳ Ｐゴシック"/>
              </a:rPr>
              <a:t>x </a:t>
            </a:r>
            <a:r>
              <a:rPr lang="en-US" altLang="de-DE" sz="1600" b="1" dirty="0">
                <a:ea typeface="ＭＳ Ｐゴシック"/>
                <a:cs typeface="ＭＳ Ｐゴシック"/>
              </a:rPr>
              <a:t> </a:t>
            </a:r>
            <a:r>
              <a:rPr lang="en-US" altLang="de-DE" sz="1600" b="1" dirty="0" smtClean="0">
                <a:ea typeface="ＭＳ Ｐゴシック"/>
                <a:cs typeface="ＭＳ Ｐゴシック"/>
              </a:rPr>
              <a:t>          </a:t>
            </a:r>
            <a:r>
              <a:rPr lang="en-US" altLang="de-DE" sz="2000" b="1" dirty="0" smtClean="0">
                <a:ea typeface="ＭＳ Ｐゴシック"/>
                <a:cs typeface="ＭＳ Ｐゴシック"/>
              </a:rPr>
              <a:t>y</a:t>
            </a:r>
            <a:r>
              <a:rPr lang="en-US" altLang="de-DE" sz="1600" b="1" dirty="0" smtClean="0">
                <a:ea typeface="ＭＳ Ｐゴシック"/>
                <a:cs typeface="ＭＳ Ｐゴシック"/>
              </a:rPr>
              <a:t> 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  D</a:t>
            </a:r>
            <a:endParaRPr lang="de-DE" sz="1600" b="1" dirty="0"/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37350" y="2899946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96314"/>
            <a:ext cx="8697417" cy="4804461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70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534225"/>
            <a:ext cx="8695857" cy="497205"/>
          </a:xfrm>
        </p:spPr>
        <p:txBody>
          <a:bodyPr/>
          <a:lstStyle/>
          <a:p>
            <a:r>
              <a:rPr lang="de-DE" dirty="0" err="1" smtClean="0"/>
              <a:t>in</a:t>
            </a:r>
            <a:r>
              <a:rPr lang="de-DE" dirty="0" err="1"/>
              <a:t>Direkt</a:t>
            </a:r>
            <a:r>
              <a:rPr lang="de-DE" dirty="0"/>
              <a:t> bevorzugt Bekundete </a:t>
            </a:r>
            <a:r>
              <a:rPr lang="de-DE" dirty="0" err="1" smtClean="0"/>
              <a:t>bündel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x ist gegenüber y direkt bevorzugt bekundet und y ist gegenüber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direkt bevorzugt bekundet. Nach der Transitivität folgt, dass x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gegenüber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 indirekt bevorzugt bekundet ist.</a:t>
            </a:r>
          </a:p>
          <a:p>
            <a:pPr>
              <a:lnSpc>
                <a:spcPct val="150000"/>
              </a:lnSpc>
            </a:pPr>
            <a:r>
              <a:rPr lang="en-US" altLang="de-DE" dirty="0" smtClean="0">
                <a:ea typeface="ＭＳ Ｐゴシック"/>
                <a:cs typeface="ＭＳ Ｐゴシック"/>
              </a:rPr>
              <a:t>d. h.:		x      	y  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und   </a:t>
            </a:r>
            <a:r>
              <a:rPr lang="en-US" altLang="de-DE" dirty="0" smtClean="0">
                <a:ea typeface="ＭＳ Ｐゴシック"/>
                <a:cs typeface="ＭＳ Ｐゴシック"/>
              </a:rPr>
              <a:t>y             z            		x      	z.</a:t>
            </a:r>
            <a:endParaRPr lang="de-DE" dirty="0" smtClean="0"/>
          </a:p>
          <a:p>
            <a:pPr>
              <a:lnSpc>
                <a:spcPct val="150000"/>
              </a:lnSpc>
            </a:pPr>
            <a:r>
              <a:rPr lang="de-DE" dirty="0" smtClean="0"/>
              <a:t>  		         D		        D			          I</a:t>
            </a:r>
          </a:p>
          <a:p>
            <a:r>
              <a:rPr lang="en-US" altLang="de-DE" dirty="0" smtClean="0">
                <a:ea typeface="ＭＳ Ｐゴシック"/>
                <a:cs typeface="ＭＳ Ｐゴシック"/>
              </a:rPr>
              <a:t>			</a:t>
            </a:r>
            <a:r>
              <a:rPr lang="en-US" altLang="de-DE" sz="2000" dirty="0" smtClean="0">
                <a:ea typeface="ＭＳ Ｐゴシック"/>
                <a:cs typeface="ＭＳ Ｐゴシック"/>
              </a:rPr>
              <a:t>x </a:t>
            </a:r>
            <a:r>
              <a:rPr lang="en-US" altLang="de-DE" sz="2000" baseline="-25000" dirty="0" smtClean="0">
                <a:ea typeface="ＭＳ Ｐゴシック"/>
                <a:cs typeface="ＭＳ Ｐゴシック"/>
              </a:rPr>
              <a:t>      </a:t>
            </a:r>
            <a:r>
              <a:rPr lang="en-US" altLang="de-DE" sz="2000" dirty="0" smtClean="0">
                <a:ea typeface="ＭＳ Ｐゴシック"/>
                <a:cs typeface="ＭＳ Ｐゴシック"/>
              </a:rPr>
              <a:t> 	z                                                                                              			      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99433" y="4351889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035040" y="3681488"/>
            <a:ext cx="553594" cy="196056"/>
          </a:xfrm>
          <a:prstGeom prst="rightArrow">
            <a:avLst>
              <a:gd name="adj1" fmla="val 50000"/>
              <a:gd name="adj2" fmla="val 90697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endParaRPr lang="de-DE" altLang="de-DE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78682" y="3174860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43982" y="3174860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263429" y="3174860"/>
            <a:ext cx="92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98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462" y="1022396"/>
            <a:ext cx="8695857" cy="386101"/>
          </a:xfrm>
        </p:spPr>
        <p:txBody>
          <a:bodyPr/>
          <a:lstStyle/>
          <a:p>
            <a:r>
              <a:rPr lang="de-DE" dirty="0" err="1"/>
              <a:t>inDirekt</a:t>
            </a:r>
            <a:r>
              <a:rPr lang="de-DE" dirty="0"/>
              <a:t> bevorzugt Bekundete </a:t>
            </a:r>
            <a:r>
              <a:rPr lang="de-DE" dirty="0" err="1"/>
              <a:t>bündel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219200" y="5029200"/>
            <a:ext cx="434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19200" y="2362200"/>
            <a:ext cx="1524000" cy="2667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219200" y="4038600"/>
            <a:ext cx="3962400" cy="9906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1835150" y="3511550"/>
            <a:ext cx="215900" cy="215900"/>
          </a:xfrm>
          <a:prstGeom prst="ellipse">
            <a:avLst/>
          </a:prstGeom>
          <a:solidFill>
            <a:srgbClr val="555555"/>
          </a:solidFill>
          <a:ln w="12700">
            <a:solidFill>
              <a:srgbClr val="555555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2216150" y="4197350"/>
            <a:ext cx="215900" cy="215900"/>
          </a:xfrm>
          <a:prstGeom prst="ellipse">
            <a:avLst/>
          </a:prstGeom>
          <a:solidFill>
            <a:srgbClr val="5F5F5F"/>
          </a:solidFill>
          <a:ln w="12700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435350" y="4502150"/>
            <a:ext cx="215900" cy="215900"/>
          </a:xfrm>
          <a:prstGeom prst="ellipse">
            <a:avLst/>
          </a:prstGeom>
          <a:solidFill>
            <a:srgbClr val="00CC00"/>
          </a:solidFill>
          <a:ln w="127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863012" y="164425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158391" y="50292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053420" y="3406361"/>
            <a:ext cx="378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x*</a:t>
            </a:r>
          </a:p>
        </p:txBody>
      </p:sp>
      <p:sp>
        <p:nvSpPr>
          <p:cNvPr id="18" name="Rechteck 17"/>
          <p:cNvSpPr/>
          <p:nvPr/>
        </p:nvSpPr>
        <p:spPr>
          <a:xfrm>
            <a:off x="2432050" y="3957823"/>
            <a:ext cx="378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5F5F5F"/>
                </a:solidFill>
                <a:latin typeface="Arial" pitchFamily="34" charset="0"/>
              </a:rPr>
              <a:t>y*</a:t>
            </a:r>
          </a:p>
        </p:txBody>
      </p:sp>
      <p:sp>
        <p:nvSpPr>
          <p:cNvPr id="19" name="Rechteck 18"/>
          <p:cNvSpPr/>
          <p:nvPr/>
        </p:nvSpPr>
        <p:spPr>
          <a:xfrm>
            <a:off x="3604780" y="4163596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</a:rPr>
              <a:t>z</a:t>
            </a:r>
          </a:p>
        </p:txBody>
      </p:sp>
      <p:sp>
        <p:nvSpPr>
          <p:cNvPr id="20" name="Rechteck 19"/>
          <p:cNvSpPr/>
          <p:nvPr/>
        </p:nvSpPr>
        <p:spPr>
          <a:xfrm>
            <a:off x="2952348" y="1911534"/>
            <a:ext cx="6174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 IST NICHT LEISTBAR, WENN X* GEWÄHLT WIRD;  </a:t>
            </a:r>
            <a:b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X*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IST NICHT LEISTBAR, WENN </a:t>
            </a:r>
            <a:r>
              <a:rPr lang="en-US" altLang="de-DE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Y*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GEWÄHLT WIRD; </a:t>
            </a:r>
            <a:b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X*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UND Z KÖNNEN DAHER NICHT DIREKT VERGLICHEN WERDEN. ABER DURCHTRANSITIVITÄT WISSEN WIR, DASS X* GEGENÜBER Z ALS INDIREKT BEVORZUGT BEKUNDET WIRD, DA X* GEGENÜBER Y*, SOWIE Y* GEGENÜBER Z DIREKT BEVORZUGT SIND.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644253"/>
            <a:ext cx="8697417" cy="455652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5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schwache </a:t>
            </a:r>
            <a:r>
              <a:rPr lang="de-DE" dirty="0" err="1" smtClean="0"/>
              <a:t>axiom</a:t>
            </a:r>
            <a:r>
              <a:rPr lang="de-DE" dirty="0" smtClean="0"/>
              <a:t> der bekundeten </a:t>
            </a:r>
            <a:r>
              <a:rPr lang="de-DE" dirty="0" err="1" smtClean="0"/>
              <a:t>präferenzen</a:t>
            </a:r>
            <a:r>
              <a:rPr lang="de-DE" dirty="0" smtClean="0"/>
              <a:t> (</a:t>
            </a:r>
            <a:r>
              <a:rPr lang="de-DE" dirty="0" err="1" smtClean="0"/>
              <a:t>WARp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bündel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x gegenüber dem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bündel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y als direkt bevorzugt bekundet wird, dann ist niemals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bündel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y gegenüber dem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bündel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x als direkt bevorzugt bekundet.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Daten, welche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WARp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axiom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revealed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preference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verletzen sind inkonsistent mit ökonomischer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rationalität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</a:p>
          <a:p>
            <a:pPr>
              <a:lnSpc>
                <a:spcPct val="150000"/>
              </a:lnSpc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Warp ist eine </a:t>
            </a:r>
            <a:r>
              <a:rPr lang="en-US" altLang="de-DE" sz="1600" b="0" dirty="0" err="1" smtClean="0">
                <a:solidFill>
                  <a:srgbClr val="00CC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notwendige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Bedingung zur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anwendung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ökonomischer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rationalität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beobachtete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konsumentscheidungen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8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44030"/>
          </a:xfrm>
        </p:spPr>
        <p:txBody>
          <a:bodyPr/>
          <a:lstStyle/>
          <a:p>
            <a:r>
              <a:rPr lang="de-DE" dirty="0" smtClean="0"/>
              <a:t>Überprüfung der </a:t>
            </a:r>
            <a:r>
              <a:rPr lang="de-DE" dirty="0" err="1" smtClean="0"/>
              <a:t>daten</a:t>
            </a:r>
            <a:r>
              <a:rPr lang="de-DE" dirty="0" smtClean="0"/>
              <a:t>, OB DAS warp VERLETZT WURDE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5143" y="2095374"/>
            <a:ext cx="8697417" cy="4032250"/>
          </a:xfrm>
        </p:spPr>
        <p:txBody>
          <a:bodyPr/>
          <a:lstStyle/>
          <a:p>
            <a:pPr defTabSz="912813">
              <a:lnSpc>
                <a:spcPct val="150000"/>
              </a:lnSpc>
            </a:pPr>
            <a:r>
              <a:rPr lang="en-US" altLang="de-DE" dirty="0">
                <a:ea typeface="ＭＳ Ｐゴシック"/>
                <a:cs typeface="ＭＳ Ｐゴシック"/>
              </a:rPr>
              <a:t/>
            </a:r>
            <a:br>
              <a:rPr lang="en-US" altLang="de-DE" dirty="0">
                <a:ea typeface="ＭＳ Ｐゴシック"/>
                <a:cs typeface="ＭＳ Ｐゴシック"/>
              </a:rPr>
            </a:b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Ein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konsument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trifft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folgenden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entscheidungen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:</a:t>
            </a:r>
            <a:endParaRPr lang="en-US" altLang="de-DE" sz="1600" b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285750" lvl="1" indent="-285750" defTabSz="912813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BEI PREISEN (p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(€2, €2) WURDE (x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(10, 1) GEWÄHLT.</a:t>
            </a:r>
          </a:p>
          <a:p>
            <a:pPr marL="285750" lvl="1" indent="-285750" defTabSz="912813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en-US" altLang="de-DE" sz="16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BEI PREISEN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(p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(€2, €1) WURDE (x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(5, 5) GEWÄHLT.</a:t>
            </a:r>
          </a:p>
          <a:p>
            <a:pPr marL="285750" lvl="1" indent="-285750" defTabSz="912813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BEI PREISEN (p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p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(€1, €2) WURDE (x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= (5, 4) GEWÄHLT.</a:t>
            </a:r>
          </a:p>
          <a:p>
            <a:pPr defTabSz="912813">
              <a:lnSpc>
                <a:spcPct val="150000"/>
              </a:lnSpc>
            </a:pP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VERLETZEN DIESE DATEN DAS WARP?</a:t>
            </a:r>
            <a:endParaRPr lang="en-US" altLang="de-DE" sz="1600" b="0" cap="none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29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163" y="936817"/>
            <a:ext cx="8695857" cy="497205"/>
          </a:xfrm>
        </p:spPr>
        <p:txBody>
          <a:bodyPr/>
          <a:lstStyle/>
          <a:p>
            <a:r>
              <a:rPr lang="de-DE" dirty="0"/>
              <a:t>Überprüfung der </a:t>
            </a:r>
            <a:r>
              <a:rPr lang="de-DE" dirty="0" err="1" smtClean="0"/>
              <a:t>daten</a:t>
            </a:r>
            <a:r>
              <a:rPr lang="de-DE" dirty="0" smtClean="0"/>
              <a:t>, ob das warp verletzt wurde 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95600" y="1768475"/>
            <a:ext cx="0" cy="382587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792163" y="2738438"/>
            <a:ext cx="7367587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850900" y="2057400"/>
            <a:ext cx="1765300" cy="431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246688" y="2817813"/>
            <a:ext cx="812800" cy="8128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6961188" y="2817813"/>
            <a:ext cx="812800" cy="8128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961188" y="3756025"/>
            <a:ext cx="812800" cy="8128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413125" y="4699000"/>
            <a:ext cx="812800" cy="8128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850900" y="5715963"/>
            <a:ext cx="7829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</a:rPr>
              <a:t>IN DEN KREISEN SIND LEISTBARE BÜNDEL, DIE NICHT GEWÄHLT WURDEN.</a:t>
            </a:r>
            <a:endParaRPr lang="en-US" altLang="de-DE" sz="1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graphicFrame>
        <p:nvGraphicFramePr>
          <p:cNvPr id="14" name="Objek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062555"/>
              </p:ext>
            </p:extLst>
          </p:nvPr>
        </p:nvGraphicFramePr>
        <p:xfrm>
          <a:off x="790575" y="1704975"/>
          <a:ext cx="7488238" cy="396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Document" r:id="rId3" imgW="7821138" imgH="4127098" progId="Word.Document.8">
                  <p:embed/>
                </p:oleObj>
              </mc:Choice>
              <mc:Fallback>
                <p:oleObj name="Document" r:id="rId3" imgW="7821138" imgH="4127098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575" y="1704975"/>
                        <a:ext cx="7488238" cy="3967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578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1655</Words>
  <Application>Microsoft Office PowerPoint</Application>
  <PresentationFormat>A4-Papier (210x297 mm)</PresentationFormat>
  <Paragraphs>454</Paragraphs>
  <Slides>31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31</vt:i4>
      </vt:variant>
    </vt:vector>
  </HeadingPairs>
  <TitlesOfParts>
    <vt:vector size="40" baseType="lpstr">
      <vt:lpstr>Symbol</vt:lpstr>
      <vt:lpstr>Arial</vt:lpstr>
      <vt:lpstr>Wingdings 3</vt:lpstr>
      <vt:lpstr>ＭＳ Ｐゴシック</vt:lpstr>
      <vt:lpstr>Times New Roman</vt:lpstr>
      <vt:lpstr>2015_deGruyter_ppt_screen_template_Arial</vt:lpstr>
      <vt:lpstr>Microsoft Word 97-2003-Dokument</vt:lpstr>
      <vt:lpstr>Document</vt:lpstr>
      <vt:lpstr>Formel</vt:lpstr>
      <vt:lpstr>7. Kapitel</vt:lpstr>
      <vt:lpstr>Analyse der bekundeten präferenzen</vt:lpstr>
      <vt:lpstr>Annahmen über präferenzen</vt:lpstr>
      <vt:lpstr>Direkt bevorzugt Bekundete bündel</vt:lpstr>
      <vt:lpstr>inDirekt bevorzugt Bekundete bündel (1)</vt:lpstr>
      <vt:lpstr>inDirekt bevorzugt Bekundete bündel (2)</vt:lpstr>
      <vt:lpstr>Das schwache axiom der bekundeten präferenzen (WARp)</vt:lpstr>
      <vt:lpstr>Überprüfung der daten, OB DAS warp VERLETZT WURDE (1)</vt:lpstr>
      <vt:lpstr>Überprüfung der daten, ob das warp verletzt wurde (2)</vt:lpstr>
      <vt:lpstr>Überprüfung der daten, ob das warp verletzt wurde (3)</vt:lpstr>
      <vt:lpstr>Überprüfung der daten, ob das warp verletzt wurde (4)</vt:lpstr>
      <vt:lpstr>DAS STARKE AXIOM DER BEKUNDETEN PRÄFERENZEN (SARP)</vt:lpstr>
      <vt:lpstr>Überprüfung des starken axioms der bekundeten präferenzen (1)</vt:lpstr>
      <vt:lpstr>Überprüfung des starken axioms der bekundeten präferenzen (2)</vt:lpstr>
      <vt:lpstr>Überprüfung des starken axioms der bekundeten präferenzen (3)</vt:lpstr>
      <vt:lpstr>Überprüfung des starken axioms der bekundeten präferenzen (4)</vt:lpstr>
      <vt:lpstr>Entscheidungen eines konsumenten </vt:lpstr>
      <vt:lpstr>Die direkten präferenzrelationen</vt:lpstr>
      <vt:lpstr>Wiedergewinnung der präferenzen (1)</vt:lpstr>
      <vt:lpstr>Wiedergewinnung der präferenzen (2)</vt:lpstr>
      <vt:lpstr>Wiedergewinnung der präferenzen (3)</vt:lpstr>
      <vt:lpstr>Wiedergewinnung der präferenzen (4) </vt:lpstr>
      <vt:lpstr>INDEXZAHLEN</vt:lpstr>
      <vt:lpstr>mengenindizes</vt:lpstr>
      <vt:lpstr>LASPEYRES UND PAASCHE MENGENINDIZES</vt:lpstr>
      <vt:lpstr>Mengenindizes und wohlfahrt </vt:lpstr>
      <vt:lpstr>preisindizes</vt:lpstr>
      <vt:lpstr>PREISINDIZES UND WOHLFAHRT </vt:lpstr>
      <vt:lpstr>Indexierung </vt:lpstr>
      <vt:lpstr>Indexierung und wohlfahrt (1)</vt:lpstr>
      <vt:lpstr>Indexierung und wohlfahrt (2)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2016-08-16T14:38:06Z</dcterms:modified>
</cp:coreProperties>
</file>